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9" r:id="rId3"/>
    <p:sldId id="258" r:id="rId4"/>
    <p:sldId id="285" r:id="rId5"/>
    <p:sldId id="260" r:id="rId6"/>
    <p:sldId id="266" r:id="rId7"/>
    <p:sldId id="298" r:id="rId8"/>
    <p:sldId id="292" r:id="rId9"/>
    <p:sldId id="299" r:id="rId10"/>
    <p:sldId id="295" r:id="rId11"/>
    <p:sldId id="273" r:id="rId12"/>
    <p:sldId id="300" r:id="rId13"/>
    <p:sldId id="301" r:id="rId14"/>
    <p:sldId id="302" r:id="rId15"/>
    <p:sldId id="303" r:id="rId16"/>
    <p:sldId id="281" r:id="rId17"/>
    <p:sldId id="263" r:id="rId18"/>
    <p:sldId id="257" r:id="rId19"/>
    <p:sldId id="280" r:id="rId20"/>
  </p:sldIdLst>
  <p:sldSz cx="18288000" cy="10287000"/>
  <p:notesSz cx="6858000" cy="9144000"/>
  <p:embeddedFontLst>
    <p:embeddedFont>
      <p:font typeface="Agrandir Ultra-Bold" panose="020B0604020202020204" charset="0"/>
      <p:regular r:id="rId21"/>
    </p:embeddedFont>
    <p:embeddedFont>
      <p:font typeface="Calibri" panose="020F0502020204030204" pitchFamily="34" charset="0"/>
      <p:regular r:id="rId22"/>
      <p:bold r:id="rId23"/>
      <p:italic r:id="rId24"/>
      <p:boldItalic r:id="rId25"/>
    </p:embeddedFont>
    <p:embeddedFont>
      <p:font typeface="Franklin Gothic Demi" panose="020B0703020102020204" pitchFamily="34" charset="0"/>
      <p:regular r:id="rId26"/>
      <p:italic r:id="rId27"/>
    </p:embeddedFont>
    <p:embeddedFont>
      <p:font typeface="Franklin Gothic Medium" panose="020B0603020102020204" pitchFamily="34" charset="0"/>
      <p:regular r:id="rId28"/>
      <p:italic r:id="rId29"/>
    </p:embeddedFont>
    <p:embeddedFont>
      <p:font typeface="Kollektif" panose="020B0604020202020204" charset="0"/>
      <p:regular r:id="rId30"/>
    </p:embeddedFont>
    <p:embeddedFont>
      <p:font typeface="Kollektif Bold" panose="020B0604020202020204" charset="0"/>
      <p:regular r:id="rId31"/>
    </p:embeddedFont>
    <p:embeddedFont>
      <p:font typeface="Tahoma" panose="020B0604030504040204" pitchFamily="34" charset="0"/>
      <p:regular r:id="rId32"/>
      <p:bold r:id="rId33"/>
    </p:embeddedFont>
    <p:embeddedFont>
      <p:font typeface="Verdana" panose="020B0604030504040204" pitchFamily="34" charset="0"/>
      <p:regular r:id="rId34"/>
      <p:bold r:id="rId35"/>
      <p:italic r:id="rId36"/>
      <p:boldItalic r:id="rId3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p:scale>
          <a:sx n="42" d="100"/>
          <a:sy n="42" d="100"/>
        </p:scale>
        <p:origin x="780" y="35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9" Type="http://schemas.openxmlformats.org/officeDocument/2006/relationships/viewProps" Target="viewProps.xml"/><Relationship Id="rId21" Type="http://schemas.openxmlformats.org/officeDocument/2006/relationships/font" Target="fonts/font1.fntdata"/><Relationship Id="rId34" Type="http://schemas.openxmlformats.org/officeDocument/2006/relationships/font" Target="fonts/font14.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9.fntdata"/><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font" Target="fonts/font12.fntdata"/><Relationship Id="rId37" Type="http://schemas.openxmlformats.org/officeDocument/2006/relationships/font" Target="fonts/font17.fnt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36" Type="http://schemas.openxmlformats.org/officeDocument/2006/relationships/font" Target="fonts/font1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font" Target="fonts/font15.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font" Target="fonts/font13.fntdata"/><Relationship Id="rId38"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8/29/2023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8/29/2023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8/29/2023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8/29/2023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8/29/2023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8/29/2023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8/29/2023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8/29/2023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7.xml"/><Relationship Id="rId5" Type="http://schemas.openxmlformats.org/officeDocument/2006/relationships/image" Target="../media/image28.png"/><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2" Type="http://schemas.openxmlformats.org/officeDocument/2006/relationships/image" Target="../media/image29.gif"/><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7.xml"/><Relationship Id="rId4" Type="http://schemas.openxmlformats.org/officeDocument/2006/relationships/image" Target="../media/image30.gif"/></Relationships>
</file>

<file path=ppt/slides/_rels/slide18.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0.svg"/><Relationship Id="rId7" Type="http://schemas.openxmlformats.org/officeDocument/2006/relationships/image" Target="../media/image14.sv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sv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0.sv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8F3E1"/>
        </a:solidFill>
        <a:effectLst/>
      </p:bgPr>
    </p:bg>
    <p:spTree>
      <p:nvGrpSpPr>
        <p:cNvPr id="1" name=""/>
        <p:cNvGrpSpPr/>
        <p:nvPr/>
      </p:nvGrpSpPr>
      <p:grpSpPr>
        <a:xfrm>
          <a:off x="0" y="0"/>
          <a:ext cx="0" cy="0"/>
          <a:chOff x="0" y="0"/>
          <a:chExt cx="0" cy="0"/>
        </a:xfrm>
      </p:grpSpPr>
      <p:sp>
        <p:nvSpPr>
          <p:cNvPr id="2" name="Freeform 2"/>
          <p:cNvSpPr/>
          <p:nvPr/>
        </p:nvSpPr>
        <p:spPr>
          <a:xfrm rot="115039" flipH="1">
            <a:off x="9943929" y="31463"/>
            <a:ext cx="9266841" cy="9455463"/>
          </a:xfrm>
          <a:custGeom>
            <a:avLst/>
            <a:gdLst/>
            <a:ahLst/>
            <a:cxnLst/>
            <a:rect l="l" t="t" r="r" b="b"/>
            <a:pathLst>
              <a:path w="9171672" h="9578769">
                <a:moveTo>
                  <a:pt x="9171672" y="0"/>
                </a:moveTo>
                <a:lnTo>
                  <a:pt x="0" y="0"/>
                </a:lnTo>
                <a:lnTo>
                  <a:pt x="0" y="9578770"/>
                </a:lnTo>
                <a:lnTo>
                  <a:pt x="9171672" y="9578770"/>
                </a:lnTo>
                <a:lnTo>
                  <a:pt x="9171672" y="0"/>
                </a:lnTo>
                <a:close/>
              </a:path>
            </a:pathLst>
          </a:custGeom>
          <a:blipFill>
            <a:blip r:embed="rId2"/>
            <a:stretch>
              <a:fillRect/>
            </a:stretch>
          </a:blipFill>
        </p:spPr>
        <p:txBody>
          <a:bodyPr/>
          <a:lstStyle/>
          <a:p>
            <a:endParaRPr lang="en-KE"/>
          </a:p>
        </p:txBody>
      </p:sp>
      <p:sp>
        <p:nvSpPr>
          <p:cNvPr id="3" name="TextBox 3"/>
          <p:cNvSpPr txBox="1"/>
          <p:nvPr/>
        </p:nvSpPr>
        <p:spPr>
          <a:xfrm>
            <a:off x="1084117" y="4891956"/>
            <a:ext cx="8700104" cy="1628775"/>
          </a:xfrm>
          <a:prstGeom prst="rect">
            <a:avLst/>
          </a:prstGeom>
        </p:spPr>
        <p:txBody>
          <a:bodyPr lIns="0" tIns="0" rIns="0" bIns="0" rtlCol="0" anchor="t">
            <a:spAutoFit/>
          </a:bodyPr>
          <a:lstStyle/>
          <a:p>
            <a:pPr>
              <a:lnSpc>
                <a:spcPts val="10800"/>
              </a:lnSpc>
            </a:pPr>
            <a:endParaRPr/>
          </a:p>
        </p:txBody>
      </p:sp>
      <p:sp>
        <p:nvSpPr>
          <p:cNvPr id="4" name="Freeform 4"/>
          <p:cNvSpPr/>
          <p:nvPr/>
        </p:nvSpPr>
        <p:spPr>
          <a:xfrm>
            <a:off x="1371600" y="0"/>
            <a:ext cx="4980114" cy="2552700"/>
          </a:xfrm>
          <a:custGeom>
            <a:avLst/>
            <a:gdLst/>
            <a:ahLst/>
            <a:cxnLst/>
            <a:rect l="l" t="t" r="r" b="b"/>
            <a:pathLst>
              <a:path w="4980114" h="3675616">
                <a:moveTo>
                  <a:pt x="0" y="0"/>
                </a:moveTo>
                <a:lnTo>
                  <a:pt x="4980114" y="0"/>
                </a:lnTo>
                <a:lnTo>
                  <a:pt x="4980114" y="3675616"/>
                </a:lnTo>
                <a:lnTo>
                  <a:pt x="0" y="367561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KE"/>
          </a:p>
        </p:txBody>
      </p:sp>
      <p:sp>
        <p:nvSpPr>
          <p:cNvPr id="5" name="Freeform 5"/>
          <p:cNvSpPr/>
          <p:nvPr/>
        </p:nvSpPr>
        <p:spPr>
          <a:xfrm>
            <a:off x="1350818" y="0"/>
            <a:ext cx="4980114" cy="2552700"/>
          </a:xfrm>
          <a:custGeom>
            <a:avLst/>
            <a:gdLst/>
            <a:ahLst/>
            <a:cxnLst/>
            <a:rect l="l" t="t" r="r" b="b"/>
            <a:pathLst>
              <a:path w="4980114" h="3675616">
                <a:moveTo>
                  <a:pt x="0" y="0"/>
                </a:moveTo>
                <a:lnTo>
                  <a:pt x="4980115" y="0"/>
                </a:lnTo>
                <a:lnTo>
                  <a:pt x="4980115" y="3675616"/>
                </a:lnTo>
                <a:lnTo>
                  <a:pt x="0" y="367561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KE" dirty="0"/>
          </a:p>
        </p:txBody>
      </p:sp>
      <p:sp>
        <p:nvSpPr>
          <p:cNvPr id="6" name="Freeform 6"/>
          <p:cNvSpPr/>
          <p:nvPr/>
        </p:nvSpPr>
        <p:spPr>
          <a:xfrm>
            <a:off x="4038600" y="8195960"/>
            <a:ext cx="6226518" cy="4182080"/>
          </a:xfrm>
          <a:custGeom>
            <a:avLst/>
            <a:gdLst/>
            <a:ahLst/>
            <a:cxnLst/>
            <a:rect l="l" t="t" r="r" b="b"/>
            <a:pathLst>
              <a:path w="5171803" h="3817093">
                <a:moveTo>
                  <a:pt x="0" y="0"/>
                </a:moveTo>
                <a:lnTo>
                  <a:pt x="5171803" y="0"/>
                </a:lnTo>
                <a:lnTo>
                  <a:pt x="5171803" y="3817094"/>
                </a:lnTo>
                <a:lnTo>
                  <a:pt x="0" y="381709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KE"/>
          </a:p>
        </p:txBody>
      </p:sp>
      <p:sp>
        <p:nvSpPr>
          <p:cNvPr id="9" name="TextBox 8">
            <a:extLst>
              <a:ext uri="{FF2B5EF4-FFF2-40B4-BE49-F238E27FC236}">
                <a16:creationId xmlns:a16="http://schemas.microsoft.com/office/drawing/2014/main" id="{26235D8A-8ED9-1DF7-6468-10EE9CFEC652}"/>
              </a:ext>
            </a:extLst>
          </p:cNvPr>
          <p:cNvSpPr txBox="1"/>
          <p:nvPr/>
        </p:nvSpPr>
        <p:spPr>
          <a:xfrm>
            <a:off x="1084117" y="4686300"/>
            <a:ext cx="9355283" cy="2585323"/>
          </a:xfrm>
          <a:prstGeom prst="rect">
            <a:avLst/>
          </a:prstGeom>
          <a:noFill/>
        </p:spPr>
        <p:txBody>
          <a:bodyPr wrap="square" rtlCol="0">
            <a:spAutoFit/>
          </a:bodyPr>
          <a:lstStyle/>
          <a:p>
            <a:r>
              <a:rPr lang="en-US" sz="5400" b="1" dirty="0">
                <a:latin typeface="Verdana" panose="020B0604030504040204" pitchFamily="34" charset="0"/>
                <a:ea typeface="Verdana" panose="020B0604030504040204" pitchFamily="34" charset="0"/>
                <a:cs typeface="Times New Roman" panose="02020603050405020304" pitchFamily="18" charset="0"/>
              </a:rPr>
              <a:t>MOVIELENS </a:t>
            </a:r>
            <a:br>
              <a:rPr lang="en-US" sz="5400" b="1" dirty="0">
                <a:latin typeface="Verdana" panose="020B0604030504040204" pitchFamily="34" charset="0"/>
                <a:ea typeface="Verdana" panose="020B0604030504040204" pitchFamily="34" charset="0"/>
                <a:cs typeface="Times New Roman" panose="02020603050405020304" pitchFamily="18" charset="0"/>
              </a:rPr>
            </a:br>
            <a:r>
              <a:rPr lang="en-US" sz="5400" b="1" dirty="0">
                <a:latin typeface="Verdana" panose="020B0604030504040204" pitchFamily="34" charset="0"/>
                <a:ea typeface="Verdana" panose="020B0604030504040204" pitchFamily="34" charset="0"/>
                <a:cs typeface="Times New Roman" panose="02020603050405020304" pitchFamily="18" charset="0"/>
              </a:rPr>
              <a:t>RECOMMENDATION </a:t>
            </a:r>
            <a:br>
              <a:rPr lang="en-US" sz="5400" b="1" dirty="0">
                <a:latin typeface="Verdana" panose="020B0604030504040204" pitchFamily="34" charset="0"/>
                <a:ea typeface="Verdana" panose="020B0604030504040204" pitchFamily="34" charset="0"/>
                <a:cs typeface="Times New Roman" panose="02020603050405020304" pitchFamily="18" charset="0"/>
              </a:rPr>
            </a:br>
            <a:r>
              <a:rPr lang="en-US" sz="5400" b="1" dirty="0">
                <a:latin typeface="Verdana" panose="020B0604030504040204" pitchFamily="34" charset="0"/>
                <a:ea typeface="Verdana" panose="020B0604030504040204" pitchFamily="34" charset="0"/>
                <a:cs typeface="Times New Roman" panose="02020603050405020304" pitchFamily="18" charset="0"/>
              </a:rPr>
              <a:t>SYSTEM</a:t>
            </a:r>
            <a:endParaRPr lang="en-KE" sz="5400" b="1" dirty="0">
              <a:latin typeface="Verdana" panose="020B0604030504040204" pitchFamily="34" charset="0"/>
              <a:ea typeface="Verdana" panose="020B0604030504040204" pitchFamily="34" charset="0"/>
              <a:cs typeface="Times New Roman" panose="02020603050405020304" pitchFamily="18" charset="0"/>
            </a:endParaRPr>
          </a:p>
        </p:txBody>
      </p:sp>
      <p:sp>
        <p:nvSpPr>
          <p:cNvPr id="8" name="TextBox 7">
            <a:extLst>
              <a:ext uri="{FF2B5EF4-FFF2-40B4-BE49-F238E27FC236}">
                <a16:creationId xmlns:a16="http://schemas.microsoft.com/office/drawing/2014/main" id="{293F10F5-7207-FC1D-2FE8-DDFB77612C64}"/>
              </a:ext>
            </a:extLst>
          </p:cNvPr>
          <p:cNvSpPr txBox="1"/>
          <p:nvPr/>
        </p:nvSpPr>
        <p:spPr>
          <a:xfrm>
            <a:off x="2455773" y="506909"/>
            <a:ext cx="2971800" cy="769441"/>
          </a:xfrm>
          <a:prstGeom prst="rect">
            <a:avLst/>
          </a:prstGeom>
          <a:noFill/>
        </p:spPr>
        <p:txBody>
          <a:bodyPr wrap="square" rtlCol="0">
            <a:spAutoFit/>
          </a:bodyPr>
          <a:lstStyle/>
          <a:p>
            <a:pPr algn="ctr"/>
            <a:r>
              <a:rPr lang="en-US" sz="4400" dirty="0">
                <a:latin typeface="Agrandir Ultra-Bold" panose="020B0604020202020204" charset="0"/>
              </a:rPr>
              <a:t>GROUP 9</a:t>
            </a:r>
            <a:endParaRPr lang="en-KE" sz="4400" dirty="0">
              <a:latin typeface="Agrandir Ultra-Bold" panose="020B060402020202020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8F3E1"/>
        </a:solidFill>
        <a:effectLst/>
      </p:bgPr>
    </p:bg>
    <p:spTree>
      <p:nvGrpSpPr>
        <p:cNvPr id="1" name=""/>
        <p:cNvGrpSpPr/>
        <p:nvPr/>
      </p:nvGrpSpPr>
      <p:grpSpPr>
        <a:xfrm>
          <a:off x="0" y="0"/>
          <a:ext cx="0" cy="0"/>
          <a:chOff x="0" y="0"/>
          <a:chExt cx="0" cy="0"/>
        </a:xfrm>
      </p:grpSpPr>
      <p:sp>
        <p:nvSpPr>
          <p:cNvPr id="6" name="Freeform 6"/>
          <p:cNvSpPr/>
          <p:nvPr/>
        </p:nvSpPr>
        <p:spPr>
          <a:xfrm rot="2461460">
            <a:off x="-1412738" y="6783378"/>
            <a:ext cx="4065758" cy="3717586"/>
          </a:xfrm>
          <a:custGeom>
            <a:avLst/>
            <a:gdLst/>
            <a:ahLst/>
            <a:cxnLst/>
            <a:rect l="l" t="t" r="r" b="b"/>
            <a:pathLst>
              <a:path w="4065758" h="3717586">
                <a:moveTo>
                  <a:pt x="0" y="0"/>
                </a:moveTo>
                <a:lnTo>
                  <a:pt x="4065758" y="0"/>
                </a:lnTo>
                <a:lnTo>
                  <a:pt x="4065758" y="3717585"/>
                </a:lnTo>
                <a:lnTo>
                  <a:pt x="0" y="371758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KE" dirty="0"/>
          </a:p>
        </p:txBody>
      </p:sp>
      <p:sp>
        <p:nvSpPr>
          <p:cNvPr id="11" name="TextBox 10">
            <a:extLst>
              <a:ext uri="{FF2B5EF4-FFF2-40B4-BE49-F238E27FC236}">
                <a16:creationId xmlns:a16="http://schemas.microsoft.com/office/drawing/2014/main" id="{626A692E-064D-A025-3168-6C5981D15F8C}"/>
              </a:ext>
            </a:extLst>
          </p:cNvPr>
          <p:cNvSpPr txBox="1"/>
          <p:nvPr/>
        </p:nvSpPr>
        <p:spPr>
          <a:xfrm>
            <a:off x="152400" y="2558058"/>
            <a:ext cx="4454853" cy="3385542"/>
          </a:xfrm>
          <a:prstGeom prst="rect">
            <a:avLst/>
          </a:prstGeom>
          <a:noFill/>
        </p:spPr>
        <p:txBody>
          <a:bodyPr wrap="square" rtlCol="0">
            <a:spAutoFit/>
          </a:bodyPr>
          <a:lstStyle/>
          <a:p>
            <a:r>
              <a:rPr lang="en-US" sz="2800" dirty="0">
                <a:latin typeface="Franklin Gothic Demi" panose="020B0703020102020204" pitchFamily="34" charset="0"/>
              </a:rPr>
              <a:t>Individuals aged 51-60 had the highest score in giving movie rates.</a:t>
            </a:r>
          </a:p>
          <a:p>
            <a:endParaRPr lang="en-US" sz="2800" dirty="0">
              <a:latin typeface="Franklin Gothic Demi" panose="020B0703020102020204" pitchFamily="34" charset="0"/>
            </a:endParaRPr>
          </a:p>
          <a:p>
            <a:r>
              <a:rPr lang="en-US" sz="2800" dirty="0">
                <a:latin typeface="Franklin Gothic Demi" panose="020B0703020102020204" pitchFamily="34" charset="0"/>
              </a:rPr>
              <a:t>Individuals aged 91-100 years had the lowest score in giving movie rates.</a:t>
            </a:r>
          </a:p>
          <a:p>
            <a:endParaRPr lang="en-KE" dirty="0">
              <a:latin typeface="Franklin Gothic Demi" panose="020B0703020102020204" pitchFamily="34" charset="0"/>
            </a:endParaRPr>
          </a:p>
        </p:txBody>
      </p:sp>
      <p:pic>
        <p:nvPicPr>
          <p:cNvPr id="7" name="Picture 6">
            <a:extLst>
              <a:ext uri="{FF2B5EF4-FFF2-40B4-BE49-F238E27FC236}">
                <a16:creationId xmlns:a16="http://schemas.microsoft.com/office/drawing/2014/main" id="{B6D51550-2BA4-D055-CFA8-E8E5E0753C1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07253" y="1246697"/>
            <a:ext cx="13182600" cy="7793605"/>
          </a:xfrm>
          <a:prstGeom prst="rect">
            <a:avLst/>
          </a:prstGeom>
        </p:spPr>
      </p:pic>
      <p:sp>
        <p:nvSpPr>
          <p:cNvPr id="3" name="TextBox 2">
            <a:extLst>
              <a:ext uri="{FF2B5EF4-FFF2-40B4-BE49-F238E27FC236}">
                <a16:creationId xmlns:a16="http://schemas.microsoft.com/office/drawing/2014/main" id="{2FAEF6D5-97C8-59FC-7644-BAA0E2F6E891}"/>
              </a:ext>
            </a:extLst>
          </p:cNvPr>
          <p:cNvSpPr txBox="1"/>
          <p:nvPr/>
        </p:nvSpPr>
        <p:spPr>
          <a:xfrm>
            <a:off x="1905000" y="222618"/>
            <a:ext cx="13182600" cy="707886"/>
          </a:xfrm>
          <a:prstGeom prst="rect">
            <a:avLst/>
          </a:prstGeom>
          <a:noFill/>
        </p:spPr>
        <p:txBody>
          <a:bodyPr wrap="square" rtlCol="0">
            <a:spAutoFit/>
          </a:bodyPr>
          <a:lstStyle/>
          <a:p>
            <a:pPr algn="ctr"/>
            <a:r>
              <a:rPr lang="en-US" sz="4000" u="sng" dirty="0">
                <a:latin typeface="Franklin Gothic Demi" panose="020B0703020102020204" pitchFamily="34" charset="0"/>
                <a:cs typeface="Times New Roman" panose="02020603050405020304" pitchFamily="18" charset="0"/>
              </a:rPr>
              <a:t>AVERAGE RATING BY MOVIE GENRE AND AGE GROUPS</a:t>
            </a:r>
            <a:endParaRPr lang="en-KE" sz="4000" u="sng" dirty="0">
              <a:latin typeface="Franklin Gothic Demi" panose="020B0703020102020204" pitchFamily="34" charset="0"/>
              <a:cs typeface="Times New Roman" panose="02020603050405020304" pitchFamily="18" charset="0"/>
            </a:endParaRPr>
          </a:p>
        </p:txBody>
      </p:sp>
    </p:spTree>
    <p:extLst>
      <p:ext uri="{BB962C8B-B14F-4D97-AF65-F5344CB8AC3E}">
        <p14:creationId xmlns:p14="http://schemas.microsoft.com/office/powerpoint/2010/main" val="7220000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E1EFFF"/>
        </a:solidFill>
        <a:effectLst/>
      </p:bgPr>
    </p:bg>
    <p:spTree>
      <p:nvGrpSpPr>
        <p:cNvPr id="1" name=""/>
        <p:cNvGrpSpPr/>
        <p:nvPr/>
      </p:nvGrpSpPr>
      <p:grpSpPr>
        <a:xfrm>
          <a:off x="0" y="0"/>
          <a:ext cx="0" cy="0"/>
          <a:chOff x="0" y="0"/>
          <a:chExt cx="0" cy="0"/>
        </a:xfrm>
      </p:grpSpPr>
      <p:grpSp>
        <p:nvGrpSpPr>
          <p:cNvPr id="2" name="Group 2"/>
          <p:cNvGrpSpPr/>
          <p:nvPr/>
        </p:nvGrpSpPr>
        <p:grpSpPr>
          <a:xfrm rot="5032238">
            <a:off x="7355117" y="-1383742"/>
            <a:ext cx="7868665" cy="15605725"/>
            <a:chOff x="0" y="0"/>
            <a:chExt cx="812800" cy="1612006"/>
          </a:xfrm>
        </p:grpSpPr>
        <p:sp>
          <p:nvSpPr>
            <p:cNvPr id="3" name="Freeform 3"/>
            <p:cNvSpPr/>
            <p:nvPr/>
          </p:nvSpPr>
          <p:spPr>
            <a:xfrm>
              <a:off x="0" y="0"/>
              <a:ext cx="812800" cy="1612006"/>
            </a:xfrm>
            <a:custGeom>
              <a:avLst/>
              <a:gdLst/>
              <a:ahLst/>
              <a:cxnLst/>
              <a:rect l="l" t="t" r="r" b="b"/>
              <a:pathLst>
                <a:path w="812800" h="1612006">
                  <a:moveTo>
                    <a:pt x="406400" y="1612006"/>
                  </a:moveTo>
                  <a:lnTo>
                    <a:pt x="812800" y="0"/>
                  </a:lnTo>
                  <a:lnTo>
                    <a:pt x="0" y="0"/>
                  </a:lnTo>
                  <a:lnTo>
                    <a:pt x="406400" y="1612006"/>
                  </a:lnTo>
                  <a:close/>
                </a:path>
              </a:pathLst>
            </a:custGeom>
            <a:solidFill>
              <a:srgbClr val="EFE88A"/>
            </a:solidFill>
          </p:spPr>
          <p:txBody>
            <a:bodyPr/>
            <a:lstStyle/>
            <a:p>
              <a:endParaRPr lang="en-KE"/>
            </a:p>
          </p:txBody>
        </p:sp>
        <p:sp>
          <p:nvSpPr>
            <p:cNvPr id="4" name="TextBox 4"/>
            <p:cNvSpPr txBox="1"/>
            <p:nvPr/>
          </p:nvSpPr>
          <p:spPr>
            <a:xfrm>
              <a:off x="127000" y="-6350"/>
              <a:ext cx="558800" cy="387350"/>
            </a:xfrm>
            <a:prstGeom prst="rect">
              <a:avLst/>
            </a:prstGeom>
          </p:spPr>
          <p:txBody>
            <a:bodyPr lIns="50800" tIns="50800" rIns="50800" bIns="50800" rtlCol="0" anchor="ctr"/>
            <a:lstStyle/>
            <a:p>
              <a:pPr algn="ctr">
                <a:lnSpc>
                  <a:spcPts val="3359"/>
                </a:lnSpc>
              </a:pPr>
              <a:endParaRPr/>
            </a:p>
          </p:txBody>
        </p:sp>
      </p:grpSp>
      <p:sp>
        <p:nvSpPr>
          <p:cNvPr id="5" name="Freeform 5"/>
          <p:cNvSpPr/>
          <p:nvPr/>
        </p:nvSpPr>
        <p:spPr>
          <a:xfrm rot="-361509">
            <a:off x="360969" y="3522237"/>
            <a:ext cx="6183601" cy="6458069"/>
          </a:xfrm>
          <a:custGeom>
            <a:avLst/>
            <a:gdLst/>
            <a:ahLst/>
            <a:cxnLst/>
            <a:rect l="l" t="t" r="r" b="b"/>
            <a:pathLst>
              <a:path w="6183601" h="6458069">
                <a:moveTo>
                  <a:pt x="0" y="0"/>
                </a:moveTo>
                <a:lnTo>
                  <a:pt x="6183601" y="0"/>
                </a:lnTo>
                <a:lnTo>
                  <a:pt x="6183601" y="6458069"/>
                </a:lnTo>
                <a:lnTo>
                  <a:pt x="0" y="6458069"/>
                </a:lnTo>
                <a:lnTo>
                  <a:pt x="0" y="0"/>
                </a:lnTo>
                <a:close/>
              </a:path>
            </a:pathLst>
          </a:custGeom>
          <a:blipFill>
            <a:blip r:embed="rId2"/>
            <a:stretch>
              <a:fillRect/>
            </a:stretch>
          </a:blipFill>
        </p:spPr>
        <p:txBody>
          <a:bodyPr/>
          <a:lstStyle/>
          <a:p>
            <a:endParaRPr lang="en-KE"/>
          </a:p>
        </p:txBody>
      </p:sp>
      <p:sp>
        <p:nvSpPr>
          <p:cNvPr id="6" name="TextBox 6"/>
          <p:cNvSpPr txBox="1"/>
          <p:nvPr/>
        </p:nvSpPr>
        <p:spPr>
          <a:xfrm>
            <a:off x="7889682" y="1593044"/>
            <a:ext cx="9312468" cy="1286827"/>
          </a:xfrm>
          <a:prstGeom prst="rect">
            <a:avLst/>
          </a:prstGeom>
        </p:spPr>
        <p:txBody>
          <a:bodyPr lIns="0" tIns="0" rIns="0" bIns="0" rtlCol="0" anchor="t">
            <a:spAutoFit/>
          </a:bodyPr>
          <a:lstStyle/>
          <a:p>
            <a:pPr algn="ctr">
              <a:lnSpc>
                <a:spcPts val="10800"/>
              </a:lnSpc>
            </a:pPr>
            <a:r>
              <a:rPr lang="en-US" sz="7200" u="sng" dirty="0">
                <a:solidFill>
                  <a:srgbClr val="F15E3D"/>
                </a:solidFill>
                <a:latin typeface="Times New Roman" panose="02020603050405020304" pitchFamily="18" charset="0"/>
                <a:cs typeface="Times New Roman" panose="02020603050405020304" pitchFamily="18" charset="0"/>
              </a:rPr>
              <a:t>Data Modelling</a:t>
            </a:r>
          </a:p>
        </p:txBody>
      </p:sp>
      <p:sp>
        <p:nvSpPr>
          <p:cNvPr id="7" name="TextBox 7"/>
          <p:cNvSpPr txBox="1"/>
          <p:nvPr/>
        </p:nvSpPr>
        <p:spPr>
          <a:xfrm>
            <a:off x="10210800" y="5482853"/>
            <a:ext cx="5807827" cy="1456296"/>
          </a:xfrm>
          <a:prstGeom prst="rect">
            <a:avLst/>
          </a:prstGeom>
        </p:spPr>
        <p:txBody>
          <a:bodyPr lIns="0" tIns="0" rIns="0" bIns="0" rtlCol="0" anchor="t">
            <a:spAutoFit/>
          </a:bodyPr>
          <a:lstStyle/>
          <a:p>
            <a:pPr marL="0" lvl="0" indent="0">
              <a:lnSpc>
                <a:spcPts val="2940"/>
              </a:lnSpc>
              <a:spcBef>
                <a:spcPct val="0"/>
              </a:spcBef>
            </a:pPr>
            <a:r>
              <a:rPr lang="en-US" sz="2400" dirty="0">
                <a:solidFill>
                  <a:srgbClr val="233245"/>
                </a:solidFill>
                <a:latin typeface="Kollektif"/>
              </a:rPr>
              <a:t>Approaches used here include:</a:t>
            </a:r>
          </a:p>
          <a:p>
            <a:pPr marL="342900" lvl="0" indent="-342900">
              <a:lnSpc>
                <a:spcPts val="2940"/>
              </a:lnSpc>
              <a:spcBef>
                <a:spcPct val="0"/>
              </a:spcBef>
              <a:buFont typeface="Wingdings" panose="05000000000000000000" pitchFamily="2" charset="2"/>
              <a:buChar char="Ø"/>
            </a:pPr>
            <a:r>
              <a:rPr lang="en-US" sz="2400" u="none" dirty="0">
                <a:solidFill>
                  <a:srgbClr val="233245"/>
                </a:solidFill>
                <a:latin typeface="Kollektif"/>
              </a:rPr>
              <a:t>Collaborative Filtering</a:t>
            </a:r>
          </a:p>
          <a:p>
            <a:pPr marL="342900" lvl="0" indent="-342900">
              <a:lnSpc>
                <a:spcPts val="2940"/>
              </a:lnSpc>
              <a:spcBef>
                <a:spcPct val="0"/>
              </a:spcBef>
              <a:buFont typeface="Wingdings" panose="05000000000000000000" pitchFamily="2" charset="2"/>
              <a:buChar char="Ø"/>
            </a:pPr>
            <a:r>
              <a:rPr lang="en-US" sz="2400" dirty="0">
                <a:solidFill>
                  <a:srgbClr val="233245"/>
                </a:solidFill>
                <a:latin typeface="Kollektif"/>
              </a:rPr>
              <a:t>Content-Based Filtering</a:t>
            </a:r>
            <a:endParaRPr lang="en-US" sz="2400" u="none" dirty="0">
              <a:solidFill>
                <a:srgbClr val="233245"/>
              </a:solidFill>
              <a:latin typeface="Kollektif"/>
            </a:endParaRPr>
          </a:p>
          <a:p>
            <a:pPr marL="342900" lvl="0" indent="-342900">
              <a:lnSpc>
                <a:spcPts val="2940"/>
              </a:lnSpc>
              <a:spcBef>
                <a:spcPct val="0"/>
              </a:spcBef>
              <a:buFont typeface="Wingdings" panose="05000000000000000000" pitchFamily="2" charset="2"/>
              <a:buChar char="Ø"/>
            </a:pPr>
            <a:endParaRPr lang="en-US" sz="2100" u="none" dirty="0">
              <a:solidFill>
                <a:srgbClr val="233245"/>
              </a:solidFill>
              <a:latin typeface="Kollektif"/>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EC8069"/>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00EB465-D0D3-41D5-9D9B-004AFECC18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4600" y="809884"/>
            <a:ext cx="12115799" cy="7920056"/>
          </a:xfrm>
          <a:prstGeom prst="rect">
            <a:avLst/>
          </a:prstGeom>
        </p:spPr>
      </p:pic>
    </p:spTree>
    <p:extLst>
      <p:ext uri="{BB962C8B-B14F-4D97-AF65-F5344CB8AC3E}">
        <p14:creationId xmlns:p14="http://schemas.microsoft.com/office/powerpoint/2010/main" val="38683734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EC8069"/>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957C486-D73B-4521-B7FD-94E4B5B1C1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71800" y="856635"/>
            <a:ext cx="12035691" cy="6705600"/>
          </a:xfrm>
          <a:prstGeom prst="rect">
            <a:avLst/>
          </a:prstGeom>
        </p:spPr>
      </p:pic>
      <p:sp>
        <p:nvSpPr>
          <p:cNvPr id="7" name="TextBox 6">
            <a:extLst>
              <a:ext uri="{FF2B5EF4-FFF2-40B4-BE49-F238E27FC236}">
                <a16:creationId xmlns:a16="http://schemas.microsoft.com/office/drawing/2014/main" id="{634CEFC9-3C95-4213-9925-CC43975CD4D3}"/>
              </a:ext>
            </a:extLst>
          </p:cNvPr>
          <p:cNvSpPr txBox="1"/>
          <p:nvPr/>
        </p:nvSpPr>
        <p:spPr>
          <a:xfrm>
            <a:off x="1295400" y="7810500"/>
            <a:ext cx="16002000" cy="1815882"/>
          </a:xfrm>
          <a:prstGeom prst="rect">
            <a:avLst/>
          </a:prstGeom>
          <a:noFill/>
        </p:spPr>
        <p:txBody>
          <a:bodyPr wrap="square" rtlCol="0">
            <a:spAutoFit/>
          </a:bodyPr>
          <a:lstStyle/>
          <a:p>
            <a:r>
              <a:rPr lang="en-US" sz="2800" dirty="0">
                <a:latin typeface="Franklin Gothic Demi" panose="020B0703020102020204" pitchFamily="34" charset="0"/>
              </a:rPr>
              <a:t>Collaborative filtering is a technique used in movie recommendation systems to suggest movies to users based on the preferences and behaviors of similar users. It relies on the idea that if two users have liked or disliked similar movies in the past, they are likely to have similar preferences for future movie choices as well.</a:t>
            </a:r>
          </a:p>
        </p:txBody>
      </p:sp>
      <p:sp>
        <p:nvSpPr>
          <p:cNvPr id="8" name="TextBox 7">
            <a:extLst>
              <a:ext uri="{FF2B5EF4-FFF2-40B4-BE49-F238E27FC236}">
                <a16:creationId xmlns:a16="http://schemas.microsoft.com/office/drawing/2014/main" id="{6DCB11A4-992C-4E0D-9F07-09AAC1BA2F8A}"/>
              </a:ext>
            </a:extLst>
          </p:cNvPr>
          <p:cNvSpPr txBox="1"/>
          <p:nvPr/>
        </p:nvSpPr>
        <p:spPr>
          <a:xfrm flipH="1">
            <a:off x="5029200" y="125889"/>
            <a:ext cx="11109962" cy="707886"/>
          </a:xfrm>
          <a:prstGeom prst="rect">
            <a:avLst/>
          </a:prstGeom>
          <a:noFill/>
        </p:spPr>
        <p:txBody>
          <a:bodyPr wrap="square" rtlCol="0">
            <a:spAutoFit/>
          </a:bodyPr>
          <a:lstStyle/>
          <a:p>
            <a:r>
              <a:rPr lang="en-US" sz="4000" dirty="0">
                <a:latin typeface="Franklin Gothic Demi" panose="020B0703020102020204" pitchFamily="34" charset="0"/>
              </a:rPr>
              <a:t>COLLABORATIVE FILTERING</a:t>
            </a:r>
          </a:p>
        </p:txBody>
      </p:sp>
    </p:spTree>
    <p:extLst>
      <p:ext uri="{BB962C8B-B14F-4D97-AF65-F5344CB8AC3E}">
        <p14:creationId xmlns:p14="http://schemas.microsoft.com/office/powerpoint/2010/main" val="17989764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EC8069"/>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634CEFC9-3C95-4213-9925-CC43975CD4D3}"/>
              </a:ext>
            </a:extLst>
          </p:cNvPr>
          <p:cNvSpPr txBox="1"/>
          <p:nvPr/>
        </p:nvSpPr>
        <p:spPr>
          <a:xfrm>
            <a:off x="1295400" y="7810500"/>
            <a:ext cx="16002000" cy="1384995"/>
          </a:xfrm>
          <a:prstGeom prst="rect">
            <a:avLst/>
          </a:prstGeom>
          <a:noFill/>
        </p:spPr>
        <p:txBody>
          <a:bodyPr wrap="square" rtlCol="0">
            <a:spAutoFit/>
          </a:bodyPr>
          <a:lstStyle/>
          <a:p>
            <a:r>
              <a:rPr lang="en-US" sz="2800" dirty="0">
                <a:latin typeface="Franklin Gothic Demi" panose="020B0703020102020204" pitchFamily="34" charset="0"/>
              </a:rPr>
              <a:t>Content-based filtering in movie recommenders works like a movie-savvy friend – it suggests films similar to ones you like by focusing on details like actors, genres, and themes. It's like getting tailored movie suggestions based on what you already enjoy.</a:t>
            </a:r>
          </a:p>
        </p:txBody>
      </p:sp>
      <p:pic>
        <p:nvPicPr>
          <p:cNvPr id="3" name="Picture 2">
            <a:extLst>
              <a:ext uri="{FF2B5EF4-FFF2-40B4-BE49-F238E27FC236}">
                <a16:creationId xmlns:a16="http://schemas.microsoft.com/office/drawing/2014/main" id="{AE545D07-C079-4866-8953-B40BD050AA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91000" y="1257300"/>
            <a:ext cx="8945110" cy="5706149"/>
          </a:xfrm>
          <a:prstGeom prst="rect">
            <a:avLst/>
          </a:prstGeom>
        </p:spPr>
      </p:pic>
      <p:sp>
        <p:nvSpPr>
          <p:cNvPr id="5" name="TextBox 4">
            <a:extLst>
              <a:ext uri="{FF2B5EF4-FFF2-40B4-BE49-F238E27FC236}">
                <a16:creationId xmlns:a16="http://schemas.microsoft.com/office/drawing/2014/main" id="{834A3F2E-C011-44D2-84EA-04FCEB14F0DD}"/>
              </a:ext>
            </a:extLst>
          </p:cNvPr>
          <p:cNvSpPr txBox="1"/>
          <p:nvPr/>
        </p:nvSpPr>
        <p:spPr>
          <a:xfrm flipH="1">
            <a:off x="5029200" y="125889"/>
            <a:ext cx="11109962" cy="707886"/>
          </a:xfrm>
          <a:prstGeom prst="rect">
            <a:avLst/>
          </a:prstGeom>
          <a:noFill/>
        </p:spPr>
        <p:txBody>
          <a:bodyPr wrap="square" rtlCol="0">
            <a:spAutoFit/>
          </a:bodyPr>
          <a:lstStyle/>
          <a:p>
            <a:r>
              <a:rPr lang="en-US" sz="4000" dirty="0">
                <a:latin typeface="Franklin Gothic Demi" panose="020B0703020102020204" pitchFamily="34" charset="0"/>
              </a:rPr>
              <a:t>CONTENT BASED FILTERING</a:t>
            </a:r>
          </a:p>
        </p:txBody>
      </p:sp>
    </p:spTree>
    <p:extLst>
      <p:ext uri="{BB962C8B-B14F-4D97-AF65-F5344CB8AC3E}">
        <p14:creationId xmlns:p14="http://schemas.microsoft.com/office/powerpoint/2010/main" val="26815630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8F3E1"/>
        </a:solidFill>
        <a:effectLst/>
      </p:bgPr>
    </p:bg>
    <p:spTree>
      <p:nvGrpSpPr>
        <p:cNvPr id="1" name=""/>
        <p:cNvGrpSpPr/>
        <p:nvPr/>
      </p:nvGrpSpPr>
      <p:grpSpPr>
        <a:xfrm>
          <a:off x="0" y="0"/>
          <a:ext cx="0" cy="0"/>
          <a:chOff x="0" y="0"/>
          <a:chExt cx="0" cy="0"/>
        </a:xfrm>
      </p:grpSpPr>
      <p:sp>
        <p:nvSpPr>
          <p:cNvPr id="8" name="Freeform 2">
            <a:extLst>
              <a:ext uri="{FF2B5EF4-FFF2-40B4-BE49-F238E27FC236}">
                <a16:creationId xmlns:a16="http://schemas.microsoft.com/office/drawing/2014/main" id="{B6C8C5BD-45D5-48DE-9A87-F5096EA1B863}"/>
              </a:ext>
            </a:extLst>
          </p:cNvPr>
          <p:cNvSpPr/>
          <p:nvPr/>
        </p:nvSpPr>
        <p:spPr>
          <a:xfrm rot="-10363740">
            <a:off x="12841356" y="-949186"/>
            <a:ext cx="5291851" cy="5781055"/>
          </a:xfrm>
          <a:custGeom>
            <a:avLst/>
            <a:gdLst/>
            <a:ahLst/>
            <a:cxnLst/>
            <a:rect l="l" t="t" r="r" b="b"/>
            <a:pathLst>
              <a:path w="11840860" h="10333842">
                <a:moveTo>
                  <a:pt x="0" y="0"/>
                </a:moveTo>
                <a:lnTo>
                  <a:pt x="11840860" y="0"/>
                </a:lnTo>
                <a:lnTo>
                  <a:pt x="11840860" y="10333841"/>
                </a:lnTo>
                <a:lnTo>
                  <a:pt x="0" y="1033384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KE"/>
          </a:p>
        </p:txBody>
      </p:sp>
      <p:sp>
        <p:nvSpPr>
          <p:cNvPr id="5" name="TextBox 4">
            <a:extLst>
              <a:ext uri="{FF2B5EF4-FFF2-40B4-BE49-F238E27FC236}">
                <a16:creationId xmlns:a16="http://schemas.microsoft.com/office/drawing/2014/main" id="{0E7E80A1-C55F-4642-BB4F-7AFCF413FD6E}"/>
              </a:ext>
            </a:extLst>
          </p:cNvPr>
          <p:cNvSpPr txBox="1"/>
          <p:nvPr/>
        </p:nvSpPr>
        <p:spPr>
          <a:xfrm>
            <a:off x="4114800" y="571500"/>
            <a:ext cx="6751319" cy="707886"/>
          </a:xfrm>
          <a:prstGeom prst="rect">
            <a:avLst/>
          </a:prstGeom>
          <a:noFill/>
        </p:spPr>
        <p:txBody>
          <a:bodyPr wrap="square" rtlCol="0">
            <a:spAutoFit/>
          </a:bodyPr>
          <a:lstStyle/>
          <a:p>
            <a:pPr algn="ctr"/>
            <a:r>
              <a:rPr lang="en-US" sz="4000" dirty="0">
                <a:latin typeface="Franklin Gothic Demi" panose="020B0703020102020204" pitchFamily="34" charset="0"/>
              </a:rPr>
              <a:t>RESULTS</a:t>
            </a:r>
          </a:p>
        </p:txBody>
      </p:sp>
      <p:pic>
        <p:nvPicPr>
          <p:cNvPr id="10" name="Picture 9">
            <a:extLst>
              <a:ext uri="{FF2B5EF4-FFF2-40B4-BE49-F238E27FC236}">
                <a16:creationId xmlns:a16="http://schemas.microsoft.com/office/drawing/2014/main" id="{EEED76F7-BB17-4B54-A0BB-EA0674F18D1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53800" y="1317486"/>
            <a:ext cx="6530309" cy="5235704"/>
          </a:xfrm>
          <a:prstGeom prst="rect">
            <a:avLst/>
          </a:prstGeom>
        </p:spPr>
      </p:pic>
      <p:pic>
        <p:nvPicPr>
          <p:cNvPr id="12" name="Picture 11">
            <a:extLst>
              <a:ext uri="{FF2B5EF4-FFF2-40B4-BE49-F238E27FC236}">
                <a16:creationId xmlns:a16="http://schemas.microsoft.com/office/drawing/2014/main" id="{9C8F80A7-70D7-42D5-96A5-03A50365D39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3940" y="2258938"/>
            <a:ext cx="10234520" cy="3352800"/>
          </a:xfrm>
          <a:prstGeom prst="rect">
            <a:avLst/>
          </a:prstGeom>
        </p:spPr>
      </p:pic>
    </p:spTree>
    <p:extLst>
      <p:ext uri="{BB962C8B-B14F-4D97-AF65-F5344CB8AC3E}">
        <p14:creationId xmlns:p14="http://schemas.microsoft.com/office/powerpoint/2010/main" val="30916921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DF6F6"/>
        </a:solidFill>
        <a:effectLst/>
      </p:bgPr>
    </p:bg>
    <p:spTree>
      <p:nvGrpSpPr>
        <p:cNvPr id="1" name=""/>
        <p:cNvGrpSpPr/>
        <p:nvPr/>
      </p:nvGrpSpPr>
      <p:grpSpPr>
        <a:xfrm>
          <a:off x="0" y="0"/>
          <a:ext cx="0" cy="0"/>
          <a:chOff x="0" y="0"/>
          <a:chExt cx="0" cy="0"/>
        </a:xfrm>
      </p:grpSpPr>
      <p:grpSp>
        <p:nvGrpSpPr>
          <p:cNvPr id="2" name="Group 2"/>
          <p:cNvGrpSpPr/>
          <p:nvPr/>
        </p:nvGrpSpPr>
        <p:grpSpPr>
          <a:xfrm>
            <a:off x="2133600" y="69336"/>
            <a:ext cx="12268200" cy="7939732"/>
            <a:chOff x="4394200" y="-3034108"/>
            <a:chExt cx="14135100" cy="10586307"/>
          </a:xfrm>
        </p:grpSpPr>
        <p:sp>
          <p:nvSpPr>
            <p:cNvPr id="3" name="TextBox 3"/>
            <p:cNvSpPr txBox="1"/>
            <p:nvPr/>
          </p:nvSpPr>
          <p:spPr>
            <a:xfrm>
              <a:off x="5359952" y="-3034108"/>
              <a:ext cx="10820400" cy="1542303"/>
            </a:xfrm>
            <a:prstGeom prst="rect">
              <a:avLst/>
            </a:prstGeom>
          </p:spPr>
          <p:txBody>
            <a:bodyPr lIns="0" tIns="0" rIns="0" bIns="0" rtlCol="0" anchor="t">
              <a:spAutoFit/>
            </a:bodyPr>
            <a:lstStyle/>
            <a:p>
              <a:pPr marL="0" lvl="0" indent="0" algn="ctr">
                <a:lnSpc>
                  <a:spcPts val="10800"/>
                </a:lnSpc>
                <a:spcBef>
                  <a:spcPct val="0"/>
                </a:spcBef>
              </a:pPr>
              <a:r>
                <a:rPr lang="en-US" sz="4000" b="1" u="sng" dirty="0">
                  <a:latin typeface="Franklin Gothic Demi" panose="020B0703020102020204" pitchFamily="34" charset="0"/>
                  <a:cs typeface="Times New Roman" panose="02020603050405020304" pitchFamily="18" charset="0"/>
                </a:rPr>
                <a:t>CONCLUSIONS</a:t>
              </a:r>
            </a:p>
          </p:txBody>
        </p:sp>
        <p:sp>
          <p:nvSpPr>
            <p:cNvPr id="4" name="TextBox 4"/>
            <p:cNvSpPr txBox="1"/>
            <p:nvPr/>
          </p:nvSpPr>
          <p:spPr>
            <a:xfrm>
              <a:off x="4394200" y="165563"/>
              <a:ext cx="14135100" cy="7386636"/>
            </a:xfrm>
            <a:prstGeom prst="rect">
              <a:avLst/>
            </a:prstGeom>
          </p:spPr>
          <p:txBody>
            <a:bodyPr wrap="square" lIns="0" tIns="0" rIns="0" bIns="0" rtlCol="0" anchor="t">
              <a:spAutoFit/>
            </a:bodyPr>
            <a:lstStyle/>
            <a:p>
              <a:pPr marL="342900" indent="-342900">
                <a:lnSpc>
                  <a:spcPts val="2730"/>
                </a:lnSpc>
                <a:buFont typeface="Wingdings" panose="05000000000000000000" pitchFamily="2" charset="2"/>
                <a:buChar char="v"/>
              </a:pPr>
              <a:r>
                <a:rPr lang="en-US" sz="2800" b="1" dirty="0">
                  <a:latin typeface="Franklin Gothic Medium" panose="020B0603020102020204" pitchFamily="34" charset="0"/>
                </a:rPr>
                <a:t>Personalized Engagement Strategy</a:t>
              </a:r>
              <a:r>
                <a:rPr lang="en-US" sz="2800" b="1" dirty="0">
                  <a:solidFill>
                    <a:srgbClr val="233245"/>
                  </a:solidFill>
                  <a:latin typeface="Franklin Gothic Medium" panose="020B0603020102020204" pitchFamily="34" charset="0"/>
                  <a:cs typeface="Times New Roman" panose="02020603050405020304" pitchFamily="18" charset="0"/>
                </a:rPr>
                <a:t>: </a:t>
              </a:r>
              <a:r>
                <a:rPr lang="en-US" sz="2800" dirty="0">
                  <a:latin typeface="Franklin Gothic Medium" panose="020B0603020102020204" pitchFamily="34" charset="0"/>
                </a:rPr>
                <a:t>Our focus on personalized engagement is driven by the ever-changing entertainment landscape and user demands. Utilizing historical interactions, we've built a recommendation system that offers customized movie suggestions, vital for captivating our audience</a:t>
              </a:r>
            </a:p>
            <a:p>
              <a:pPr>
                <a:lnSpc>
                  <a:spcPts val="2730"/>
                </a:lnSpc>
              </a:pPr>
              <a:endParaRPr lang="en-US" sz="2800" dirty="0">
                <a:solidFill>
                  <a:srgbClr val="233245"/>
                </a:solidFill>
                <a:latin typeface="Franklin Gothic Medium" panose="020B0603020102020204" pitchFamily="34" charset="0"/>
                <a:cs typeface="Times New Roman" panose="02020603050405020304" pitchFamily="18" charset="0"/>
              </a:endParaRPr>
            </a:p>
            <a:p>
              <a:pPr>
                <a:lnSpc>
                  <a:spcPts val="2730"/>
                </a:lnSpc>
              </a:pPr>
              <a:endParaRPr lang="en-US" sz="2800" dirty="0">
                <a:solidFill>
                  <a:srgbClr val="233245"/>
                </a:solidFill>
                <a:latin typeface="Franklin Gothic Medium" panose="020B0603020102020204" pitchFamily="34" charset="0"/>
                <a:cs typeface="Times New Roman" panose="02020603050405020304" pitchFamily="18" charset="0"/>
              </a:endParaRPr>
            </a:p>
            <a:p>
              <a:pPr marL="342900" indent="-342900">
                <a:lnSpc>
                  <a:spcPts val="2730"/>
                </a:lnSpc>
                <a:buFont typeface="Wingdings" panose="05000000000000000000" pitchFamily="2" charset="2"/>
                <a:buChar char="v"/>
              </a:pPr>
              <a:r>
                <a:rPr lang="en-US" sz="2800" b="1" dirty="0">
                  <a:latin typeface="Franklin Gothic Medium" panose="020B0603020102020204" pitchFamily="34" charset="0"/>
                </a:rPr>
                <a:t>Collaborative Filtering Prowess: </a:t>
              </a:r>
              <a:r>
                <a:rPr lang="en-US" sz="2800" dirty="0">
                  <a:latin typeface="Franklin Gothic Medium" panose="020B0603020102020204" pitchFamily="34" charset="0"/>
                </a:rPr>
                <a:t>Central to our strategy is collaborative filtering, which deciphers intricate user patterns to predict accurate preferences. This technique harnesses shared tastes, forming the foundation of our successful recommendation system.</a:t>
              </a:r>
            </a:p>
            <a:p>
              <a:pPr marL="342900" indent="-342900">
                <a:lnSpc>
                  <a:spcPts val="2730"/>
                </a:lnSpc>
                <a:buFont typeface="Wingdings" panose="05000000000000000000" pitchFamily="2" charset="2"/>
                <a:buChar char="v"/>
              </a:pPr>
              <a:endParaRPr lang="en-US" sz="2800" b="1" dirty="0">
                <a:latin typeface="Franklin Gothic Medium" panose="020B0603020102020204" pitchFamily="34" charset="0"/>
              </a:endParaRPr>
            </a:p>
            <a:p>
              <a:pPr marL="342900" indent="-342900">
                <a:lnSpc>
                  <a:spcPts val="2730"/>
                </a:lnSpc>
                <a:buFont typeface="Wingdings" panose="05000000000000000000" pitchFamily="2" charset="2"/>
                <a:buChar char="v"/>
              </a:pPr>
              <a:endParaRPr lang="en-US" sz="2800" b="1" dirty="0">
                <a:solidFill>
                  <a:srgbClr val="233245"/>
                </a:solidFill>
                <a:latin typeface="Franklin Gothic Medium" panose="020B0603020102020204" pitchFamily="34" charset="0"/>
              </a:endParaRPr>
            </a:p>
            <a:p>
              <a:pPr marL="342900" indent="-342900">
                <a:lnSpc>
                  <a:spcPts val="2730"/>
                </a:lnSpc>
                <a:buFont typeface="Wingdings" panose="05000000000000000000" pitchFamily="2" charset="2"/>
                <a:buChar char="v"/>
              </a:pPr>
              <a:r>
                <a:rPr lang="en-US" sz="2800" b="1" dirty="0">
                  <a:latin typeface="Franklin Gothic Medium" panose="020B0603020102020204" pitchFamily="34" charset="0"/>
                </a:rPr>
                <a:t>Hybrid Approach for Holistic Reach:</a:t>
              </a:r>
              <a:r>
                <a:rPr lang="en-US" sz="2800" dirty="0">
                  <a:latin typeface="Franklin Gothic Medium" panose="020B0603020102020204" pitchFamily="34" charset="0"/>
                </a:rPr>
                <a:t> Recognizing the challenge of engaging new users, our hybrid approach combines collaborative filtering with content-based methods. This ensures inclusivity, catering to diverse users and delivering comprehensive recommendations despite limited historical data.</a:t>
              </a:r>
              <a:endParaRPr lang="en-US" sz="2800" dirty="0">
                <a:solidFill>
                  <a:srgbClr val="233245"/>
                </a:solidFill>
                <a:latin typeface="Franklin Gothic Medium" panose="020B0603020102020204" pitchFamily="34" charset="0"/>
              </a:endParaRPr>
            </a:p>
          </p:txBody>
        </p:sp>
      </p:grpSp>
      <p:pic>
        <p:nvPicPr>
          <p:cNvPr id="7" name="Picture 7"/>
          <p:cNvPicPr>
            <a:picLocks noChangeAspect="1"/>
          </p:cNvPicPr>
          <p:nvPr/>
        </p:nvPicPr>
        <p:blipFill>
          <a:blip r:embed="rId2"/>
          <a:srcRect/>
          <a:stretch>
            <a:fillRect/>
          </a:stretch>
        </p:blipFill>
        <p:spPr>
          <a:xfrm>
            <a:off x="13792200" y="647700"/>
            <a:ext cx="6213917" cy="7353748"/>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8F3E1"/>
        </a:solidFill>
        <a:effectLst/>
      </p:bgPr>
    </p:bg>
    <p:spTree>
      <p:nvGrpSpPr>
        <p:cNvPr id="1" name=""/>
        <p:cNvGrpSpPr/>
        <p:nvPr/>
      </p:nvGrpSpPr>
      <p:grpSpPr>
        <a:xfrm>
          <a:off x="0" y="0"/>
          <a:ext cx="0" cy="0"/>
          <a:chOff x="0" y="0"/>
          <a:chExt cx="0" cy="0"/>
        </a:xfrm>
      </p:grpSpPr>
      <p:sp>
        <p:nvSpPr>
          <p:cNvPr id="2" name="Freeform 2"/>
          <p:cNvSpPr/>
          <p:nvPr/>
        </p:nvSpPr>
        <p:spPr>
          <a:xfrm rot="-10363740">
            <a:off x="12841356" y="-949186"/>
            <a:ext cx="5291851" cy="5781055"/>
          </a:xfrm>
          <a:custGeom>
            <a:avLst/>
            <a:gdLst/>
            <a:ahLst/>
            <a:cxnLst/>
            <a:rect l="l" t="t" r="r" b="b"/>
            <a:pathLst>
              <a:path w="11840860" h="10333842">
                <a:moveTo>
                  <a:pt x="0" y="0"/>
                </a:moveTo>
                <a:lnTo>
                  <a:pt x="11840860" y="0"/>
                </a:lnTo>
                <a:lnTo>
                  <a:pt x="11840860" y="10333841"/>
                </a:lnTo>
                <a:lnTo>
                  <a:pt x="0" y="1033384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KE"/>
          </a:p>
        </p:txBody>
      </p:sp>
      <p:pic>
        <p:nvPicPr>
          <p:cNvPr id="3" name="Picture 3"/>
          <p:cNvPicPr>
            <a:picLocks noChangeAspect="1"/>
          </p:cNvPicPr>
          <p:nvPr/>
        </p:nvPicPr>
        <p:blipFill>
          <a:blip r:embed="rId4"/>
          <a:srcRect/>
          <a:stretch>
            <a:fillRect/>
          </a:stretch>
        </p:blipFill>
        <p:spPr>
          <a:xfrm>
            <a:off x="13982181" y="342900"/>
            <a:ext cx="2971800" cy="3048000"/>
          </a:xfrm>
          <a:prstGeom prst="rect">
            <a:avLst/>
          </a:prstGeom>
        </p:spPr>
      </p:pic>
      <p:sp>
        <p:nvSpPr>
          <p:cNvPr id="6" name="TextBox 6"/>
          <p:cNvSpPr txBox="1"/>
          <p:nvPr/>
        </p:nvSpPr>
        <p:spPr>
          <a:xfrm>
            <a:off x="3657600" y="190500"/>
            <a:ext cx="10439400" cy="1221553"/>
          </a:xfrm>
          <a:prstGeom prst="rect">
            <a:avLst/>
          </a:prstGeom>
        </p:spPr>
        <p:txBody>
          <a:bodyPr wrap="square" lIns="0" tIns="0" rIns="0" bIns="0" rtlCol="0" anchor="t">
            <a:spAutoFit/>
          </a:bodyPr>
          <a:lstStyle/>
          <a:p>
            <a:pPr marL="0" lvl="0" indent="0">
              <a:lnSpc>
                <a:spcPts val="10799"/>
              </a:lnSpc>
              <a:spcBef>
                <a:spcPct val="0"/>
              </a:spcBef>
            </a:pPr>
            <a:r>
              <a:rPr lang="en-US" sz="5400" u="sng" dirty="0">
                <a:latin typeface="Franklin Gothic Demi" panose="020B0703020102020204" pitchFamily="34" charset="0"/>
                <a:cs typeface="Times New Roman" panose="02020603050405020304" pitchFamily="18" charset="0"/>
              </a:rPr>
              <a:t>RECOMMENDATIONS</a:t>
            </a:r>
          </a:p>
        </p:txBody>
      </p:sp>
      <p:sp>
        <p:nvSpPr>
          <p:cNvPr id="7" name="TextBox 7"/>
          <p:cNvSpPr txBox="1"/>
          <p:nvPr/>
        </p:nvSpPr>
        <p:spPr>
          <a:xfrm>
            <a:off x="426720" y="2372228"/>
            <a:ext cx="13524981" cy="6404317"/>
          </a:xfrm>
          <a:prstGeom prst="rect">
            <a:avLst/>
          </a:prstGeom>
        </p:spPr>
        <p:txBody>
          <a:bodyPr wrap="square" lIns="0" tIns="0" rIns="0" bIns="0" rtlCol="0" anchor="t">
            <a:spAutoFit/>
          </a:bodyPr>
          <a:lstStyle/>
          <a:p>
            <a:r>
              <a:rPr lang="en-US" sz="2800" b="1" dirty="0">
                <a:latin typeface="Franklin Gothic Medium" panose="020B0603020102020204" pitchFamily="34" charset="0"/>
              </a:rPr>
              <a:t>Enhanced Personalization:</a:t>
            </a:r>
            <a:r>
              <a:rPr lang="en-US" sz="2800" dirty="0">
                <a:latin typeface="Franklin Gothic Medium" panose="020B0603020102020204" pitchFamily="34" charset="0"/>
              </a:rPr>
              <a:t> Strengthen the personalization of recommendations by exploring more granular user attributes. Consider incorporating demographic data, viewing history, and even contextual data like time of day. These factors can lead to hyper-personalized suggestions, enhancing user engagement.</a:t>
            </a:r>
          </a:p>
          <a:p>
            <a:endParaRPr lang="en-US" sz="2800" dirty="0">
              <a:latin typeface="Franklin Gothic Medium" panose="020B0603020102020204" pitchFamily="34" charset="0"/>
            </a:endParaRPr>
          </a:p>
          <a:p>
            <a:r>
              <a:rPr lang="en-US" sz="2800" b="1" dirty="0">
                <a:latin typeface="Franklin Gothic Medium" panose="020B0603020102020204" pitchFamily="34" charset="0"/>
              </a:rPr>
              <a:t>Enable continuous learning.</a:t>
            </a:r>
            <a:r>
              <a:rPr lang="en-US" sz="2800" dirty="0">
                <a:latin typeface="Franklin Gothic Medium" panose="020B0603020102020204" pitchFamily="34" charset="0"/>
              </a:rPr>
              <a:t> This means allowing the model to learn and improve over time as it receives more data and feedback from users. This can be done by updating the model's parameters based on new data and feedback. By enabling continuous learning, the model can keep the recommendations up-to-date and relevant.</a:t>
            </a:r>
          </a:p>
          <a:p>
            <a:endParaRPr lang="en-US" sz="2800" dirty="0">
              <a:latin typeface="Franklin Gothic Medium" panose="020B0603020102020204" pitchFamily="34" charset="0"/>
            </a:endParaRPr>
          </a:p>
          <a:p>
            <a:r>
              <a:rPr lang="en-US" sz="2800" b="1" dirty="0">
                <a:latin typeface="Franklin Gothic Medium" panose="020B0603020102020204" pitchFamily="34" charset="0"/>
              </a:rPr>
              <a:t>Feedback Loop Implementation:</a:t>
            </a:r>
            <a:r>
              <a:rPr lang="en-US" sz="2800" dirty="0">
                <a:latin typeface="Franklin Gothic Medium" panose="020B0603020102020204" pitchFamily="34" charset="0"/>
              </a:rPr>
              <a:t> Establish a feedback mechanism where users can provide explicit feedback on recommended movies. This feedback loop can help the platform fine-tune its recommendations and continuously improve the recommendation system's performance.</a:t>
            </a:r>
          </a:p>
          <a:p>
            <a:pPr marL="342900" lvl="0" indent="-342900">
              <a:lnSpc>
                <a:spcPts val="2940"/>
              </a:lnSpc>
              <a:spcBef>
                <a:spcPct val="0"/>
              </a:spcBef>
              <a:buFont typeface="Wingdings" panose="05000000000000000000" pitchFamily="2" charset="2"/>
              <a:buChar char="q"/>
            </a:pPr>
            <a:endParaRPr lang="en-US" sz="2800" u="none" dirty="0">
              <a:latin typeface="Franklin Gothic Medium" panose="020B0603020102020204" pitchFamily="34"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C5E5E0"/>
        </a:solidFill>
        <a:effectLst/>
      </p:bgPr>
    </p:bg>
    <p:spTree>
      <p:nvGrpSpPr>
        <p:cNvPr id="1" name=""/>
        <p:cNvGrpSpPr/>
        <p:nvPr/>
      </p:nvGrpSpPr>
      <p:grpSpPr>
        <a:xfrm>
          <a:off x="0" y="0"/>
          <a:ext cx="0" cy="0"/>
          <a:chOff x="0" y="0"/>
          <a:chExt cx="0" cy="0"/>
        </a:xfrm>
      </p:grpSpPr>
      <p:grpSp>
        <p:nvGrpSpPr>
          <p:cNvPr id="2" name="Group 2"/>
          <p:cNvGrpSpPr/>
          <p:nvPr/>
        </p:nvGrpSpPr>
        <p:grpSpPr>
          <a:xfrm>
            <a:off x="1938834" y="5990743"/>
            <a:ext cx="3086100" cy="552758"/>
            <a:chOff x="0" y="0"/>
            <a:chExt cx="812800" cy="145582"/>
          </a:xfrm>
        </p:grpSpPr>
        <p:sp>
          <p:nvSpPr>
            <p:cNvPr id="3" name="Freeform 3"/>
            <p:cNvSpPr/>
            <p:nvPr/>
          </p:nvSpPr>
          <p:spPr>
            <a:xfrm>
              <a:off x="0" y="0"/>
              <a:ext cx="812800" cy="145582"/>
            </a:xfrm>
            <a:custGeom>
              <a:avLst/>
              <a:gdLst/>
              <a:ahLst/>
              <a:cxnLst/>
              <a:rect l="l" t="t" r="r" b="b"/>
              <a:pathLst>
                <a:path w="812800" h="145582">
                  <a:moveTo>
                    <a:pt x="0" y="0"/>
                  </a:moveTo>
                  <a:lnTo>
                    <a:pt x="812800" y="0"/>
                  </a:lnTo>
                  <a:lnTo>
                    <a:pt x="812800" y="145582"/>
                  </a:lnTo>
                  <a:lnTo>
                    <a:pt x="0" y="145582"/>
                  </a:lnTo>
                  <a:close/>
                </a:path>
              </a:pathLst>
            </a:custGeom>
            <a:solidFill>
              <a:srgbClr val="000000">
                <a:alpha val="0"/>
              </a:srgbClr>
            </a:solidFill>
          </p:spPr>
          <p:txBody>
            <a:bodyPr/>
            <a:lstStyle/>
            <a:p>
              <a:endParaRPr lang="en-KE"/>
            </a:p>
          </p:txBody>
        </p:sp>
        <p:sp>
          <p:nvSpPr>
            <p:cNvPr id="4" name="TextBox 4"/>
            <p:cNvSpPr txBox="1"/>
            <p:nvPr/>
          </p:nvSpPr>
          <p:spPr>
            <a:xfrm>
              <a:off x="0" y="-57150"/>
              <a:ext cx="812800" cy="869950"/>
            </a:xfrm>
            <a:prstGeom prst="rect">
              <a:avLst/>
            </a:prstGeom>
          </p:spPr>
          <p:txBody>
            <a:bodyPr lIns="50800" tIns="50800" rIns="50800" bIns="50800" rtlCol="0" anchor="ctr"/>
            <a:lstStyle/>
            <a:p>
              <a:pPr marL="0" lvl="0" indent="0" algn="ctr">
                <a:lnSpc>
                  <a:spcPts val="3359"/>
                </a:lnSpc>
                <a:spcBef>
                  <a:spcPct val="0"/>
                </a:spcBef>
              </a:pPr>
              <a:endParaRPr lang="en-US" sz="2399" dirty="0">
                <a:solidFill>
                  <a:srgbClr val="233245"/>
                </a:solidFill>
                <a:latin typeface="Kollektif Bold"/>
              </a:endParaRPr>
            </a:p>
          </p:txBody>
        </p:sp>
      </p:grpSp>
      <p:grpSp>
        <p:nvGrpSpPr>
          <p:cNvPr id="5" name="Group 5"/>
          <p:cNvGrpSpPr/>
          <p:nvPr/>
        </p:nvGrpSpPr>
        <p:grpSpPr>
          <a:xfrm>
            <a:off x="7587105" y="5990743"/>
            <a:ext cx="3086100" cy="552758"/>
            <a:chOff x="0" y="0"/>
            <a:chExt cx="812800" cy="145582"/>
          </a:xfrm>
        </p:grpSpPr>
        <p:sp>
          <p:nvSpPr>
            <p:cNvPr id="6" name="Freeform 6"/>
            <p:cNvSpPr/>
            <p:nvPr/>
          </p:nvSpPr>
          <p:spPr>
            <a:xfrm>
              <a:off x="0" y="0"/>
              <a:ext cx="812800" cy="145582"/>
            </a:xfrm>
            <a:custGeom>
              <a:avLst/>
              <a:gdLst/>
              <a:ahLst/>
              <a:cxnLst/>
              <a:rect l="l" t="t" r="r" b="b"/>
              <a:pathLst>
                <a:path w="812800" h="145582">
                  <a:moveTo>
                    <a:pt x="0" y="0"/>
                  </a:moveTo>
                  <a:lnTo>
                    <a:pt x="812800" y="0"/>
                  </a:lnTo>
                  <a:lnTo>
                    <a:pt x="812800" y="145582"/>
                  </a:lnTo>
                  <a:lnTo>
                    <a:pt x="0" y="145582"/>
                  </a:lnTo>
                  <a:close/>
                </a:path>
              </a:pathLst>
            </a:custGeom>
            <a:solidFill>
              <a:srgbClr val="000000">
                <a:alpha val="0"/>
              </a:srgbClr>
            </a:solidFill>
            <a:ln>
              <a:noFill/>
            </a:ln>
          </p:spPr>
          <p:txBody>
            <a:bodyPr/>
            <a:lstStyle/>
            <a:p>
              <a:endParaRPr lang="en-KE"/>
            </a:p>
          </p:txBody>
        </p:sp>
        <p:sp>
          <p:nvSpPr>
            <p:cNvPr id="7" name="TextBox 7"/>
            <p:cNvSpPr txBox="1"/>
            <p:nvPr/>
          </p:nvSpPr>
          <p:spPr>
            <a:xfrm>
              <a:off x="0" y="-57150"/>
              <a:ext cx="812800" cy="869950"/>
            </a:xfrm>
            <a:prstGeom prst="rect">
              <a:avLst/>
            </a:prstGeom>
          </p:spPr>
          <p:txBody>
            <a:bodyPr lIns="50800" tIns="50800" rIns="50800" bIns="50800" rtlCol="0" anchor="ctr"/>
            <a:lstStyle/>
            <a:p>
              <a:pPr marL="0" lvl="0" indent="0" algn="ctr">
                <a:lnSpc>
                  <a:spcPts val="3359"/>
                </a:lnSpc>
                <a:spcBef>
                  <a:spcPct val="0"/>
                </a:spcBef>
              </a:pPr>
              <a:endParaRPr lang="en-US" sz="2399" u="none" dirty="0">
                <a:solidFill>
                  <a:srgbClr val="233245"/>
                </a:solidFill>
                <a:latin typeface="Kollektif Bold"/>
              </a:endParaRPr>
            </a:p>
          </p:txBody>
        </p:sp>
      </p:grpSp>
      <p:sp>
        <p:nvSpPr>
          <p:cNvPr id="10" name="TextBox 10"/>
          <p:cNvSpPr txBox="1"/>
          <p:nvPr/>
        </p:nvSpPr>
        <p:spPr>
          <a:xfrm>
            <a:off x="13217609" y="5773751"/>
            <a:ext cx="3086100" cy="3303099"/>
          </a:xfrm>
          <a:prstGeom prst="rect">
            <a:avLst/>
          </a:prstGeom>
        </p:spPr>
        <p:txBody>
          <a:bodyPr lIns="50800" tIns="50800" rIns="50800" bIns="50800" rtlCol="0" anchor="ctr"/>
          <a:lstStyle/>
          <a:p>
            <a:pPr marL="0" lvl="0" indent="0" algn="ctr">
              <a:lnSpc>
                <a:spcPts val="3359"/>
              </a:lnSpc>
              <a:spcBef>
                <a:spcPct val="0"/>
              </a:spcBef>
            </a:pPr>
            <a:endParaRPr lang="en-US" sz="2399" u="none" dirty="0">
              <a:solidFill>
                <a:srgbClr val="233245"/>
              </a:solidFill>
              <a:latin typeface="Kollektif Bold"/>
            </a:endParaRPr>
          </a:p>
        </p:txBody>
      </p:sp>
      <p:sp>
        <p:nvSpPr>
          <p:cNvPr id="11" name="Freeform 11"/>
          <p:cNvSpPr/>
          <p:nvPr/>
        </p:nvSpPr>
        <p:spPr>
          <a:xfrm>
            <a:off x="12720585" y="257837"/>
            <a:ext cx="6467368" cy="5283981"/>
          </a:xfrm>
          <a:custGeom>
            <a:avLst/>
            <a:gdLst/>
            <a:ahLst/>
            <a:cxnLst/>
            <a:rect l="l" t="t" r="r" b="b"/>
            <a:pathLst>
              <a:path w="5817841" h="4114800">
                <a:moveTo>
                  <a:pt x="0" y="0"/>
                </a:moveTo>
                <a:lnTo>
                  <a:pt x="5817840" y="0"/>
                </a:lnTo>
                <a:lnTo>
                  <a:pt x="581784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KE"/>
          </a:p>
        </p:txBody>
      </p:sp>
      <p:sp>
        <p:nvSpPr>
          <p:cNvPr id="16" name="TextBox 15">
            <a:extLst>
              <a:ext uri="{FF2B5EF4-FFF2-40B4-BE49-F238E27FC236}">
                <a16:creationId xmlns:a16="http://schemas.microsoft.com/office/drawing/2014/main" id="{E3D45753-1111-1783-EE6D-3C82AF827D8A}"/>
              </a:ext>
            </a:extLst>
          </p:cNvPr>
          <p:cNvSpPr txBox="1"/>
          <p:nvPr/>
        </p:nvSpPr>
        <p:spPr>
          <a:xfrm>
            <a:off x="1938834" y="1954344"/>
            <a:ext cx="10591800" cy="1938992"/>
          </a:xfrm>
          <a:prstGeom prst="rect">
            <a:avLst/>
          </a:prstGeom>
          <a:noFill/>
        </p:spPr>
        <p:txBody>
          <a:bodyPr wrap="square" rtlCol="0">
            <a:spAutoFit/>
          </a:bodyPr>
          <a:lstStyle/>
          <a:p>
            <a:pPr algn="ctr"/>
            <a:r>
              <a:rPr lang="en-US" sz="6000" b="1" u="sng" dirty="0">
                <a:latin typeface="Franklin Gothic Demi" panose="020B0703020102020204" pitchFamily="34" charset="0"/>
              </a:rPr>
              <a:t>PRESENTED BY:</a:t>
            </a:r>
          </a:p>
          <a:p>
            <a:pPr algn="ctr"/>
            <a:endParaRPr lang="en-KE" sz="6000" b="1" u="sng" dirty="0">
              <a:latin typeface="Franklin Gothic Demi" panose="020B0703020102020204" pitchFamily="34" charset="0"/>
            </a:endParaRPr>
          </a:p>
        </p:txBody>
      </p:sp>
      <p:sp>
        <p:nvSpPr>
          <p:cNvPr id="18" name="TextBox 17">
            <a:extLst>
              <a:ext uri="{FF2B5EF4-FFF2-40B4-BE49-F238E27FC236}">
                <a16:creationId xmlns:a16="http://schemas.microsoft.com/office/drawing/2014/main" id="{87ACC3E1-873B-77CD-09CD-EBA3BCBD9C43}"/>
              </a:ext>
            </a:extLst>
          </p:cNvPr>
          <p:cNvSpPr txBox="1"/>
          <p:nvPr/>
        </p:nvSpPr>
        <p:spPr>
          <a:xfrm>
            <a:off x="5567416" y="3695700"/>
            <a:ext cx="8001000" cy="3477875"/>
          </a:xfrm>
          <a:prstGeom prst="rect">
            <a:avLst/>
          </a:prstGeom>
          <a:noFill/>
        </p:spPr>
        <p:txBody>
          <a:bodyPr wrap="square" rtlCol="0">
            <a:spAutoFit/>
          </a:bodyPr>
          <a:lstStyle/>
          <a:p>
            <a:pPr marL="571500" indent="-571500" algn="l">
              <a:buFont typeface="Wingdings" panose="05000000000000000000" pitchFamily="2" charset="2"/>
              <a:buChar char="v"/>
            </a:pPr>
            <a:r>
              <a:rPr lang="en-US" sz="4400" dirty="0">
                <a:latin typeface="Franklin Gothic Demi" panose="020B0703020102020204" pitchFamily="34" charset="0"/>
                <a:cs typeface="Times New Roman" panose="02020603050405020304" pitchFamily="18" charset="0"/>
              </a:rPr>
              <a:t>PEGGY OBAM</a:t>
            </a:r>
          </a:p>
          <a:p>
            <a:pPr marL="571500" indent="-571500" algn="l">
              <a:buFont typeface="Wingdings" panose="05000000000000000000" pitchFamily="2" charset="2"/>
              <a:buChar char="v"/>
            </a:pPr>
            <a:r>
              <a:rPr lang="en-US" sz="4400" dirty="0">
                <a:latin typeface="Franklin Gothic Demi" panose="020B0703020102020204" pitchFamily="34" charset="0"/>
                <a:cs typeface="Times New Roman" panose="02020603050405020304" pitchFamily="18" charset="0"/>
              </a:rPr>
              <a:t>IVY KEMUNTO</a:t>
            </a:r>
          </a:p>
          <a:p>
            <a:pPr marL="571500" indent="-571500" algn="l">
              <a:buFont typeface="Wingdings" panose="05000000000000000000" pitchFamily="2" charset="2"/>
              <a:buChar char="v"/>
            </a:pPr>
            <a:r>
              <a:rPr lang="en-US" sz="4400" dirty="0">
                <a:latin typeface="Franklin Gothic Demi" panose="020B0703020102020204" pitchFamily="34" charset="0"/>
                <a:cs typeface="Times New Roman" panose="02020603050405020304" pitchFamily="18" charset="0"/>
              </a:rPr>
              <a:t>JARED BII</a:t>
            </a:r>
          </a:p>
          <a:p>
            <a:pPr marL="571500" indent="-571500" algn="l">
              <a:buFont typeface="Wingdings" panose="05000000000000000000" pitchFamily="2" charset="2"/>
              <a:buChar char="v"/>
            </a:pPr>
            <a:r>
              <a:rPr lang="en-US" sz="4400" dirty="0">
                <a:latin typeface="Franklin Gothic Demi" panose="020B0703020102020204" pitchFamily="34" charset="0"/>
                <a:cs typeface="Times New Roman" panose="02020603050405020304" pitchFamily="18" charset="0"/>
              </a:rPr>
              <a:t>JOY KAMAU</a:t>
            </a:r>
          </a:p>
          <a:p>
            <a:pPr marL="571500" indent="-571500" algn="l">
              <a:buFont typeface="Wingdings" panose="05000000000000000000" pitchFamily="2" charset="2"/>
              <a:buChar char="v"/>
            </a:pPr>
            <a:r>
              <a:rPr lang="en-US" sz="4400" dirty="0">
                <a:latin typeface="Franklin Gothic Demi" panose="020B0703020102020204" pitchFamily="34" charset="0"/>
                <a:cs typeface="Times New Roman" panose="02020603050405020304" pitchFamily="18" charset="0"/>
              </a:rPr>
              <a:t>IMMANUEL OMONDI</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BF7C7"/>
        </a:solidFill>
        <a:effectLst/>
      </p:bgPr>
    </p:bg>
    <p:spTree>
      <p:nvGrpSpPr>
        <p:cNvPr id="1" name=""/>
        <p:cNvGrpSpPr/>
        <p:nvPr/>
      </p:nvGrpSpPr>
      <p:grpSpPr>
        <a:xfrm>
          <a:off x="0" y="0"/>
          <a:ext cx="0" cy="0"/>
          <a:chOff x="0" y="0"/>
          <a:chExt cx="0" cy="0"/>
        </a:xfrm>
      </p:grpSpPr>
      <p:sp>
        <p:nvSpPr>
          <p:cNvPr id="2" name="Freeform 2"/>
          <p:cNvSpPr/>
          <p:nvPr/>
        </p:nvSpPr>
        <p:spPr>
          <a:xfrm>
            <a:off x="71074" y="0"/>
            <a:ext cx="4788131" cy="10287000"/>
          </a:xfrm>
          <a:custGeom>
            <a:avLst/>
            <a:gdLst/>
            <a:ahLst/>
            <a:cxnLst/>
            <a:rect l="l" t="t" r="r" b="b"/>
            <a:pathLst>
              <a:path w="4788131" h="10287000">
                <a:moveTo>
                  <a:pt x="0" y="0"/>
                </a:moveTo>
                <a:lnTo>
                  <a:pt x="4788131" y="0"/>
                </a:lnTo>
                <a:lnTo>
                  <a:pt x="4788131"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KE"/>
          </a:p>
        </p:txBody>
      </p:sp>
      <p:grpSp>
        <p:nvGrpSpPr>
          <p:cNvPr id="3" name="Group 3"/>
          <p:cNvGrpSpPr/>
          <p:nvPr/>
        </p:nvGrpSpPr>
        <p:grpSpPr>
          <a:xfrm>
            <a:off x="3729073" y="4134359"/>
            <a:ext cx="10829854" cy="2223733"/>
            <a:chOff x="0" y="-257175"/>
            <a:chExt cx="14439805" cy="2964978"/>
          </a:xfrm>
        </p:grpSpPr>
        <p:sp>
          <p:nvSpPr>
            <p:cNvPr id="4" name="TextBox 4"/>
            <p:cNvSpPr txBox="1"/>
            <p:nvPr/>
          </p:nvSpPr>
          <p:spPr>
            <a:xfrm>
              <a:off x="0" y="-257175"/>
              <a:ext cx="14439805" cy="1846660"/>
            </a:xfrm>
            <a:prstGeom prst="rect">
              <a:avLst/>
            </a:prstGeom>
          </p:spPr>
          <p:txBody>
            <a:bodyPr lIns="0" tIns="0" rIns="0" bIns="0" rtlCol="0" anchor="t">
              <a:spAutoFit/>
            </a:bodyPr>
            <a:lstStyle/>
            <a:p>
              <a:pPr algn="ctr">
                <a:lnSpc>
                  <a:spcPts val="10800"/>
                </a:lnSpc>
              </a:pPr>
              <a:r>
                <a:rPr lang="en-US" sz="9000" b="1" dirty="0">
                  <a:solidFill>
                    <a:srgbClr val="F15E3D"/>
                  </a:solidFill>
                  <a:latin typeface="Times New Roman" panose="02020603050405020304" pitchFamily="18" charset="0"/>
                  <a:cs typeface="Times New Roman" panose="02020603050405020304" pitchFamily="18" charset="0"/>
                </a:rPr>
                <a:t>THANK YOU!</a:t>
              </a:r>
            </a:p>
          </p:txBody>
        </p:sp>
        <p:sp>
          <p:nvSpPr>
            <p:cNvPr id="5" name="TextBox 5"/>
            <p:cNvSpPr txBox="1"/>
            <p:nvPr/>
          </p:nvSpPr>
          <p:spPr>
            <a:xfrm>
              <a:off x="2632993" y="2147735"/>
              <a:ext cx="9173818" cy="560068"/>
            </a:xfrm>
            <a:prstGeom prst="rect">
              <a:avLst/>
            </a:prstGeom>
          </p:spPr>
          <p:txBody>
            <a:bodyPr lIns="0" tIns="0" rIns="0" bIns="0" rtlCol="0" anchor="t">
              <a:spAutoFit/>
            </a:bodyPr>
            <a:lstStyle/>
            <a:p>
              <a:pPr algn="ctr">
                <a:lnSpc>
                  <a:spcPts val="3119"/>
                </a:lnSpc>
              </a:pPr>
              <a:endParaRPr lang="en-US" sz="3600" dirty="0">
                <a:solidFill>
                  <a:srgbClr val="233245"/>
                </a:solidFill>
                <a:latin typeface="Times New Roman" panose="02020603050405020304" pitchFamily="18" charset="0"/>
                <a:cs typeface="Times New Roman" panose="02020603050405020304" pitchFamily="18" charset="0"/>
              </a:endParaRPr>
            </a:p>
          </p:txBody>
        </p:sp>
      </p:grpSp>
      <p:sp>
        <p:nvSpPr>
          <p:cNvPr id="6" name="Freeform 6"/>
          <p:cNvSpPr/>
          <p:nvPr/>
        </p:nvSpPr>
        <p:spPr>
          <a:xfrm flipH="1">
            <a:off x="13499869" y="0"/>
            <a:ext cx="4788131" cy="10287000"/>
          </a:xfrm>
          <a:custGeom>
            <a:avLst/>
            <a:gdLst/>
            <a:ahLst/>
            <a:cxnLst/>
            <a:rect l="l" t="t" r="r" b="b"/>
            <a:pathLst>
              <a:path w="4788131" h="10287000">
                <a:moveTo>
                  <a:pt x="4788131" y="0"/>
                </a:moveTo>
                <a:lnTo>
                  <a:pt x="0" y="0"/>
                </a:lnTo>
                <a:lnTo>
                  <a:pt x="0" y="10287000"/>
                </a:lnTo>
                <a:lnTo>
                  <a:pt x="4788131" y="10287000"/>
                </a:lnTo>
                <a:lnTo>
                  <a:pt x="4788131"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KE"/>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C5E5E0"/>
        </a:solidFill>
        <a:effectLst/>
      </p:bgPr>
    </p:bg>
    <p:spTree>
      <p:nvGrpSpPr>
        <p:cNvPr id="1" name=""/>
        <p:cNvGrpSpPr/>
        <p:nvPr/>
      </p:nvGrpSpPr>
      <p:grpSpPr>
        <a:xfrm>
          <a:off x="0" y="0"/>
          <a:ext cx="0" cy="0"/>
          <a:chOff x="0" y="0"/>
          <a:chExt cx="0" cy="0"/>
        </a:xfrm>
      </p:grpSpPr>
      <p:sp>
        <p:nvSpPr>
          <p:cNvPr id="2" name="Freeform 2"/>
          <p:cNvSpPr/>
          <p:nvPr/>
        </p:nvSpPr>
        <p:spPr>
          <a:xfrm rot="-4355491">
            <a:off x="1700599" y="6638044"/>
            <a:ext cx="5123170" cy="5053991"/>
          </a:xfrm>
          <a:custGeom>
            <a:avLst/>
            <a:gdLst/>
            <a:ahLst/>
            <a:cxnLst/>
            <a:rect l="l" t="t" r="r" b="b"/>
            <a:pathLst>
              <a:path w="5851015" h="5811588">
                <a:moveTo>
                  <a:pt x="0" y="0"/>
                </a:moveTo>
                <a:lnTo>
                  <a:pt x="5851015" y="0"/>
                </a:lnTo>
                <a:lnTo>
                  <a:pt x="5851015" y="5811588"/>
                </a:lnTo>
                <a:lnTo>
                  <a:pt x="0" y="581158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KE"/>
          </a:p>
        </p:txBody>
      </p:sp>
      <p:sp>
        <p:nvSpPr>
          <p:cNvPr id="3" name="Freeform 3"/>
          <p:cNvSpPr/>
          <p:nvPr/>
        </p:nvSpPr>
        <p:spPr>
          <a:xfrm rot="10730688">
            <a:off x="10652240" y="7314569"/>
            <a:ext cx="5669787" cy="4982338"/>
          </a:xfrm>
          <a:custGeom>
            <a:avLst/>
            <a:gdLst/>
            <a:ahLst/>
            <a:cxnLst/>
            <a:rect l="l" t="t" r="r" b="b"/>
            <a:pathLst>
              <a:path w="5851015" h="5811588">
                <a:moveTo>
                  <a:pt x="0" y="0"/>
                </a:moveTo>
                <a:lnTo>
                  <a:pt x="5851015" y="0"/>
                </a:lnTo>
                <a:lnTo>
                  <a:pt x="5851015" y="5811588"/>
                </a:lnTo>
                <a:lnTo>
                  <a:pt x="0" y="581158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KE"/>
          </a:p>
        </p:txBody>
      </p:sp>
      <p:sp>
        <p:nvSpPr>
          <p:cNvPr id="4" name="TextBox 4"/>
          <p:cNvSpPr txBox="1"/>
          <p:nvPr/>
        </p:nvSpPr>
        <p:spPr>
          <a:xfrm>
            <a:off x="-3733800" y="42059"/>
            <a:ext cx="15590174" cy="769441"/>
          </a:xfrm>
          <a:prstGeom prst="rect">
            <a:avLst/>
          </a:prstGeom>
        </p:spPr>
        <p:txBody>
          <a:bodyPr lIns="0" tIns="0" rIns="0" bIns="0" rtlCol="0" anchor="t">
            <a:spAutoFit/>
          </a:bodyPr>
          <a:lstStyle/>
          <a:p>
            <a:pPr marL="0" lvl="0" indent="0" algn="r">
              <a:lnSpc>
                <a:spcPts val="6000"/>
              </a:lnSpc>
              <a:spcBef>
                <a:spcPct val="0"/>
              </a:spcBef>
            </a:pPr>
            <a:r>
              <a:rPr lang="en-US" sz="5400" b="1" u="sng" dirty="0">
                <a:solidFill>
                  <a:srgbClr val="233245"/>
                </a:solidFill>
                <a:latin typeface="Times New Roman" panose="02020603050405020304" pitchFamily="18" charset="0"/>
                <a:cs typeface="Times New Roman" panose="02020603050405020304" pitchFamily="18" charset="0"/>
              </a:rPr>
              <a:t>TABLE OF CONTENT</a:t>
            </a:r>
          </a:p>
        </p:txBody>
      </p:sp>
      <p:grpSp>
        <p:nvGrpSpPr>
          <p:cNvPr id="5" name="Group 5"/>
          <p:cNvGrpSpPr/>
          <p:nvPr/>
        </p:nvGrpSpPr>
        <p:grpSpPr>
          <a:xfrm>
            <a:off x="103225" y="3727814"/>
            <a:ext cx="5518924" cy="1665247"/>
            <a:chOff x="0" y="0"/>
            <a:chExt cx="812800" cy="812800"/>
          </a:xfrm>
        </p:grpSpPr>
        <p:sp>
          <p:nvSpPr>
            <p:cNvPr id="6" name="Freeform 6"/>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8F3E1"/>
            </a:solidFill>
          </p:spPr>
          <p:txBody>
            <a:bodyPr/>
            <a:lstStyle/>
            <a:p>
              <a:endParaRPr lang="en-KE" dirty="0">
                <a:latin typeface="Times New Roman" panose="02020603050405020304" pitchFamily="18" charset="0"/>
                <a:cs typeface="Times New Roman" panose="02020603050405020304" pitchFamily="18" charset="0"/>
              </a:endParaRPr>
            </a:p>
          </p:txBody>
        </p:sp>
        <p:sp>
          <p:nvSpPr>
            <p:cNvPr id="7" name="TextBox 7"/>
            <p:cNvSpPr txBox="1"/>
            <p:nvPr/>
          </p:nvSpPr>
          <p:spPr>
            <a:xfrm>
              <a:off x="76200" y="28575"/>
              <a:ext cx="660400" cy="708025"/>
            </a:xfrm>
            <a:prstGeom prst="rect">
              <a:avLst/>
            </a:prstGeom>
          </p:spPr>
          <p:txBody>
            <a:bodyPr lIns="50800" tIns="50800" rIns="50800" bIns="50800" rtlCol="0" anchor="ctr"/>
            <a:lstStyle/>
            <a:p>
              <a:pPr algn="ctr">
                <a:lnSpc>
                  <a:spcPts val="2940"/>
                </a:lnSpc>
              </a:pPr>
              <a:r>
                <a:rPr lang="en-US" sz="2400" b="1" dirty="0">
                  <a:solidFill>
                    <a:srgbClr val="233245"/>
                  </a:solidFill>
                  <a:latin typeface="Times New Roman" panose="02020603050405020304" pitchFamily="18" charset="0"/>
                  <a:cs typeface="Times New Roman" panose="02020603050405020304" pitchFamily="18" charset="0"/>
                </a:rPr>
                <a:t>2. </a:t>
              </a:r>
              <a:r>
                <a:rPr lang="en-US" sz="2800" b="1" dirty="0">
                  <a:latin typeface="Times New Roman" panose="02020603050405020304" pitchFamily="18" charset="0"/>
                  <a:cs typeface="Times New Roman" panose="02020603050405020304" pitchFamily="18" charset="0"/>
                </a:rPr>
                <a:t>Problem statement </a:t>
              </a:r>
            </a:p>
          </p:txBody>
        </p:sp>
      </p:grpSp>
      <p:grpSp>
        <p:nvGrpSpPr>
          <p:cNvPr id="9" name="Group 9"/>
          <p:cNvGrpSpPr/>
          <p:nvPr/>
        </p:nvGrpSpPr>
        <p:grpSpPr>
          <a:xfrm>
            <a:off x="-991302" y="1586464"/>
            <a:ext cx="6396345" cy="1569659"/>
            <a:chOff x="-160546" y="0"/>
            <a:chExt cx="971532" cy="812800"/>
          </a:xfrm>
        </p:grpSpPr>
        <p:sp>
          <p:nvSpPr>
            <p:cNvPr id="10" name="Freeform 10"/>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8F3E1"/>
            </a:solidFill>
          </p:spPr>
          <p:txBody>
            <a:bodyPr/>
            <a:lstStyle/>
            <a:p>
              <a:endParaRPr lang="en-KE" dirty="0">
                <a:latin typeface="Times New Roman" panose="02020603050405020304" pitchFamily="18" charset="0"/>
                <a:cs typeface="Times New Roman" panose="02020603050405020304" pitchFamily="18" charset="0"/>
              </a:endParaRPr>
            </a:p>
          </p:txBody>
        </p:sp>
        <p:sp>
          <p:nvSpPr>
            <p:cNvPr id="11" name="TextBox 11"/>
            <p:cNvSpPr txBox="1"/>
            <p:nvPr/>
          </p:nvSpPr>
          <p:spPr>
            <a:xfrm>
              <a:off x="-160546" y="1674"/>
              <a:ext cx="660400" cy="708025"/>
            </a:xfrm>
            <a:prstGeom prst="rect">
              <a:avLst/>
            </a:prstGeom>
          </p:spPr>
          <p:txBody>
            <a:bodyPr lIns="50800" tIns="50800" rIns="50800" bIns="50800" rtlCol="0" anchor="ctr"/>
            <a:lstStyle/>
            <a:p>
              <a:pPr algn="ctr">
                <a:lnSpc>
                  <a:spcPts val="2940"/>
                </a:lnSpc>
              </a:pPr>
              <a:r>
                <a:rPr lang="en-US" sz="2400" dirty="0">
                  <a:solidFill>
                    <a:srgbClr val="233245"/>
                  </a:solidFill>
                  <a:latin typeface="Times New Roman" panose="02020603050405020304" pitchFamily="18" charset="0"/>
                  <a:cs typeface="Times New Roman" panose="02020603050405020304" pitchFamily="18" charset="0"/>
                </a:rPr>
                <a:t>1</a:t>
              </a:r>
              <a:r>
                <a:rPr lang="en-US" sz="2100" dirty="0">
                  <a:solidFill>
                    <a:srgbClr val="233245"/>
                  </a:solidFill>
                  <a:latin typeface="Times New Roman" panose="02020603050405020304" pitchFamily="18" charset="0"/>
                  <a:cs typeface="Times New Roman" panose="02020603050405020304" pitchFamily="18" charset="0"/>
                </a:rPr>
                <a:t>.</a:t>
              </a:r>
            </a:p>
          </p:txBody>
        </p:sp>
      </p:grpSp>
      <p:grpSp>
        <p:nvGrpSpPr>
          <p:cNvPr id="13" name="Group 13"/>
          <p:cNvGrpSpPr/>
          <p:nvPr/>
        </p:nvGrpSpPr>
        <p:grpSpPr>
          <a:xfrm>
            <a:off x="6019800" y="1586464"/>
            <a:ext cx="5494297" cy="1665247"/>
            <a:chOff x="0" y="0"/>
            <a:chExt cx="812800" cy="812800"/>
          </a:xfrm>
        </p:grpSpPr>
        <p:sp>
          <p:nvSpPr>
            <p:cNvPr id="14" name="Freeform 14"/>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8F3E1"/>
            </a:solidFill>
          </p:spPr>
          <p:txBody>
            <a:bodyPr/>
            <a:lstStyle/>
            <a:p>
              <a:endParaRPr lang="en-KE">
                <a:latin typeface="Times New Roman" panose="02020603050405020304" pitchFamily="18" charset="0"/>
                <a:cs typeface="Times New Roman" panose="02020603050405020304" pitchFamily="18" charset="0"/>
              </a:endParaRPr>
            </a:p>
          </p:txBody>
        </p:sp>
        <p:sp>
          <p:nvSpPr>
            <p:cNvPr id="15" name="TextBox 15"/>
            <p:cNvSpPr txBox="1"/>
            <p:nvPr/>
          </p:nvSpPr>
          <p:spPr>
            <a:xfrm>
              <a:off x="76200" y="28575"/>
              <a:ext cx="660400" cy="708025"/>
            </a:xfrm>
            <a:prstGeom prst="rect">
              <a:avLst/>
            </a:prstGeom>
          </p:spPr>
          <p:txBody>
            <a:bodyPr lIns="50800" tIns="50800" rIns="50800" bIns="50800" rtlCol="0" anchor="ctr"/>
            <a:lstStyle/>
            <a:p>
              <a:pPr algn="ctr">
                <a:lnSpc>
                  <a:spcPts val="2940"/>
                </a:lnSpc>
              </a:pPr>
              <a:r>
                <a:rPr lang="en-US" sz="2800" b="1" i="0" dirty="0">
                  <a:solidFill>
                    <a:srgbClr val="233245"/>
                  </a:solidFill>
                  <a:effectLst/>
                  <a:latin typeface="Times New Roman" panose="02020603050405020304" pitchFamily="18" charset="0"/>
                  <a:cs typeface="Times New Roman" panose="02020603050405020304" pitchFamily="18" charset="0"/>
                </a:rPr>
                <a:t>3</a:t>
              </a:r>
              <a:r>
                <a:rPr lang="en-US" sz="2100" b="1" i="0" dirty="0">
                  <a:solidFill>
                    <a:srgbClr val="233245"/>
                  </a:solidFill>
                  <a:effectLst/>
                  <a:latin typeface="Times New Roman" panose="02020603050405020304" pitchFamily="18" charset="0"/>
                  <a:cs typeface="Times New Roman" panose="02020603050405020304" pitchFamily="18" charset="0"/>
                </a:rPr>
                <a:t>.</a:t>
              </a:r>
              <a:r>
                <a:rPr lang="en-US" sz="2400" b="1" i="0" dirty="0">
                  <a:solidFill>
                    <a:srgbClr val="D5D5D5"/>
                  </a:solidFill>
                  <a:effectLst/>
                  <a:latin typeface="Times New Roman" panose="02020603050405020304" pitchFamily="18" charset="0"/>
                  <a:cs typeface="Times New Roman" panose="02020603050405020304" pitchFamily="18" charset="0"/>
                </a:rPr>
                <a:t> </a:t>
              </a:r>
              <a:r>
                <a:rPr lang="en-US" sz="2800" b="1" dirty="0">
                  <a:latin typeface="Times New Roman" panose="02020603050405020304" pitchFamily="18" charset="0"/>
                  <a:ea typeface="Tahoma" panose="020B0604030504040204" pitchFamily="34" charset="0"/>
                  <a:cs typeface="Times New Roman" panose="02020603050405020304" pitchFamily="18" charset="0"/>
                </a:rPr>
                <a:t>Data Understanding</a:t>
              </a:r>
              <a:endParaRPr lang="en-US" sz="2800" dirty="0">
                <a:latin typeface="Times New Roman" panose="02020603050405020304" pitchFamily="18" charset="0"/>
                <a:ea typeface="Tahoma" panose="020B0604030504040204" pitchFamily="34" charset="0"/>
                <a:cs typeface="Times New Roman" panose="02020603050405020304" pitchFamily="18" charset="0"/>
              </a:endParaRPr>
            </a:p>
          </p:txBody>
        </p:sp>
      </p:grpSp>
      <p:sp>
        <p:nvSpPr>
          <p:cNvPr id="23" name="TextBox 22">
            <a:extLst>
              <a:ext uri="{FF2B5EF4-FFF2-40B4-BE49-F238E27FC236}">
                <a16:creationId xmlns:a16="http://schemas.microsoft.com/office/drawing/2014/main" id="{986D6FDA-8AAC-E364-AC92-D652BCB149F8}"/>
              </a:ext>
            </a:extLst>
          </p:cNvPr>
          <p:cNvSpPr txBox="1"/>
          <p:nvPr/>
        </p:nvSpPr>
        <p:spPr>
          <a:xfrm>
            <a:off x="1442408" y="1937317"/>
            <a:ext cx="2840558" cy="830997"/>
          </a:xfrm>
          <a:prstGeom prst="rect">
            <a:avLst/>
          </a:prstGeom>
          <a:noFill/>
        </p:spPr>
        <p:txBody>
          <a:bodyPr wrap="square">
            <a:spAutoFit/>
          </a:bodyPr>
          <a:lstStyle/>
          <a:p>
            <a:r>
              <a:rPr lang="en-US" sz="2400" b="1" dirty="0">
                <a:latin typeface="Times New Roman" panose="02020603050405020304" pitchFamily="18" charset="0"/>
                <a:cs typeface="Times New Roman" panose="02020603050405020304" pitchFamily="18" charset="0"/>
              </a:rPr>
              <a:t>Business understanding</a:t>
            </a:r>
            <a:endParaRPr lang="en-KE" sz="2400" dirty="0">
              <a:latin typeface="Times New Roman" panose="02020603050405020304" pitchFamily="18" charset="0"/>
              <a:cs typeface="Times New Roman" panose="02020603050405020304" pitchFamily="18" charset="0"/>
            </a:endParaRPr>
          </a:p>
        </p:txBody>
      </p:sp>
      <p:grpSp>
        <p:nvGrpSpPr>
          <p:cNvPr id="17" name="Group 5">
            <a:extLst>
              <a:ext uri="{FF2B5EF4-FFF2-40B4-BE49-F238E27FC236}">
                <a16:creationId xmlns:a16="http://schemas.microsoft.com/office/drawing/2014/main" id="{7BA0A5D3-15DC-235B-AB8F-99DFA4983E15}"/>
              </a:ext>
            </a:extLst>
          </p:cNvPr>
          <p:cNvGrpSpPr/>
          <p:nvPr/>
        </p:nvGrpSpPr>
        <p:grpSpPr>
          <a:xfrm>
            <a:off x="6128776" y="3727814"/>
            <a:ext cx="5518924" cy="1665247"/>
            <a:chOff x="0" y="0"/>
            <a:chExt cx="812800" cy="812800"/>
          </a:xfrm>
        </p:grpSpPr>
        <p:sp>
          <p:nvSpPr>
            <p:cNvPr id="18" name="Freeform 6">
              <a:extLst>
                <a:ext uri="{FF2B5EF4-FFF2-40B4-BE49-F238E27FC236}">
                  <a16:creationId xmlns:a16="http://schemas.microsoft.com/office/drawing/2014/main" id="{316FB067-F47E-912E-41C3-A303484FBBF5}"/>
                </a:ext>
              </a:extLst>
            </p:cNvPr>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8F3E1"/>
            </a:solidFill>
          </p:spPr>
          <p:txBody>
            <a:bodyPr/>
            <a:lstStyle/>
            <a:p>
              <a:endParaRPr lang="en-KE" dirty="0">
                <a:latin typeface="Times New Roman" panose="02020603050405020304" pitchFamily="18" charset="0"/>
                <a:cs typeface="Times New Roman" panose="02020603050405020304" pitchFamily="18" charset="0"/>
              </a:endParaRPr>
            </a:p>
          </p:txBody>
        </p:sp>
        <p:sp>
          <p:nvSpPr>
            <p:cNvPr id="19" name="TextBox 7">
              <a:extLst>
                <a:ext uri="{FF2B5EF4-FFF2-40B4-BE49-F238E27FC236}">
                  <a16:creationId xmlns:a16="http://schemas.microsoft.com/office/drawing/2014/main" id="{5E35F5EE-46B6-87F8-3F7C-EFDC40D2F8B6}"/>
                </a:ext>
              </a:extLst>
            </p:cNvPr>
            <p:cNvSpPr txBox="1"/>
            <p:nvPr/>
          </p:nvSpPr>
          <p:spPr>
            <a:xfrm>
              <a:off x="76200" y="28575"/>
              <a:ext cx="660400" cy="708025"/>
            </a:xfrm>
            <a:prstGeom prst="rect">
              <a:avLst/>
            </a:prstGeom>
          </p:spPr>
          <p:txBody>
            <a:bodyPr lIns="50800" tIns="50800" rIns="50800" bIns="50800" rtlCol="0" anchor="ctr"/>
            <a:lstStyle/>
            <a:p>
              <a:pPr algn="ctr">
                <a:lnSpc>
                  <a:spcPts val="2940"/>
                </a:lnSpc>
              </a:pPr>
              <a:r>
                <a:rPr lang="en-US" sz="2400" b="1" dirty="0">
                  <a:solidFill>
                    <a:srgbClr val="233245"/>
                  </a:solidFill>
                  <a:latin typeface="Times New Roman" panose="02020603050405020304" pitchFamily="18" charset="0"/>
                  <a:cs typeface="Times New Roman" panose="02020603050405020304" pitchFamily="18" charset="0"/>
                </a:rPr>
                <a:t>4. </a:t>
              </a:r>
              <a:r>
                <a:rPr lang="en-US" sz="2800" b="1" dirty="0">
                  <a:latin typeface="Times New Roman" panose="02020603050405020304" pitchFamily="18" charset="0"/>
                  <a:cs typeface="Times New Roman" panose="02020603050405020304" pitchFamily="18" charset="0"/>
                </a:rPr>
                <a:t>Data Preparation</a:t>
              </a:r>
            </a:p>
          </p:txBody>
        </p:sp>
      </p:grpSp>
      <p:grpSp>
        <p:nvGrpSpPr>
          <p:cNvPr id="22" name="Group 13">
            <a:extLst>
              <a:ext uri="{FF2B5EF4-FFF2-40B4-BE49-F238E27FC236}">
                <a16:creationId xmlns:a16="http://schemas.microsoft.com/office/drawing/2014/main" id="{4988844A-43DE-6F91-2837-7B2B5C76CAF6}"/>
              </a:ext>
            </a:extLst>
          </p:cNvPr>
          <p:cNvGrpSpPr/>
          <p:nvPr/>
        </p:nvGrpSpPr>
        <p:grpSpPr>
          <a:xfrm>
            <a:off x="12573000" y="1636166"/>
            <a:ext cx="5494297" cy="1665247"/>
            <a:chOff x="0" y="0"/>
            <a:chExt cx="812800" cy="812800"/>
          </a:xfrm>
        </p:grpSpPr>
        <p:sp>
          <p:nvSpPr>
            <p:cNvPr id="24" name="Freeform 14">
              <a:extLst>
                <a:ext uri="{FF2B5EF4-FFF2-40B4-BE49-F238E27FC236}">
                  <a16:creationId xmlns:a16="http://schemas.microsoft.com/office/drawing/2014/main" id="{E766A3FE-5106-DC23-86C5-72BDC048B548}"/>
                </a:ext>
              </a:extLst>
            </p:cNvPr>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8F3E1"/>
            </a:solidFill>
          </p:spPr>
          <p:txBody>
            <a:bodyPr/>
            <a:lstStyle/>
            <a:p>
              <a:endParaRPr lang="en-KE">
                <a:latin typeface="Times New Roman" panose="02020603050405020304" pitchFamily="18" charset="0"/>
                <a:cs typeface="Times New Roman" panose="02020603050405020304" pitchFamily="18" charset="0"/>
              </a:endParaRPr>
            </a:p>
          </p:txBody>
        </p:sp>
        <p:sp>
          <p:nvSpPr>
            <p:cNvPr id="25" name="TextBox 15">
              <a:extLst>
                <a:ext uri="{FF2B5EF4-FFF2-40B4-BE49-F238E27FC236}">
                  <a16:creationId xmlns:a16="http://schemas.microsoft.com/office/drawing/2014/main" id="{B6D9CC4B-6849-F9E7-18FD-4D606C74937F}"/>
                </a:ext>
              </a:extLst>
            </p:cNvPr>
            <p:cNvSpPr txBox="1"/>
            <p:nvPr/>
          </p:nvSpPr>
          <p:spPr>
            <a:xfrm>
              <a:off x="76200" y="28575"/>
              <a:ext cx="660400" cy="708025"/>
            </a:xfrm>
            <a:prstGeom prst="rect">
              <a:avLst/>
            </a:prstGeom>
          </p:spPr>
          <p:txBody>
            <a:bodyPr lIns="50800" tIns="50800" rIns="50800" bIns="50800" rtlCol="0" anchor="ctr"/>
            <a:lstStyle/>
            <a:p>
              <a:pPr algn="ctr">
                <a:lnSpc>
                  <a:spcPts val="2940"/>
                </a:lnSpc>
              </a:pPr>
              <a:r>
                <a:rPr lang="en-US" sz="2800" b="1" dirty="0">
                  <a:solidFill>
                    <a:srgbClr val="233245"/>
                  </a:solidFill>
                  <a:latin typeface="Times New Roman" panose="02020603050405020304" pitchFamily="18" charset="0"/>
                  <a:cs typeface="Times New Roman" panose="02020603050405020304" pitchFamily="18" charset="0"/>
                </a:rPr>
                <a:t>5</a:t>
              </a:r>
              <a:r>
                <a:rPr lang="en-US" sz="2100" b="1" i="0" dirty="0">
                  <a:solidFill>
                    <a:srgbClr val="233245"/>
                  </a:solidFill>
                  <a:effectLst/>
                  <a:latin typeface="Times New Roman" panose="02020603050405020304" pitchFamily="18" charset="0"/>
                  <a:cs typeface="Times New Roman" panose="02020603050405020304" pitchFamily="18" charset="0"/>
                </a:rPr>
                <a:t>.</a:t>
              </a:r>
              <a:r>
                <a:rPr lang="en-US" sz="2400" b="1" i="0" dirty="0">
                  <a:solidFill>
                    <a:srgbClr val="D5D5D5"/>
                  </a:solidFill>
                  <a:effectLst/>
                  <a:latin typeface="Times New Roman" panose="02020603050405020304" pitchFamily="18" charset="0"/>
                  <a:cs typeface="Times New Roman" panose="02020603050405020304" pitchFamily="18" charset="0"/>
                </a:rPr>
                <a:t> </a:t>
              </a:r>
              <a:r>
                <a:rPr lang="en-US" sz="2800" b="1" i="0" dirty="0">
                  <a:effectLst/>
                  <a:latin typeface="Times New Roman" panose="02020603050405020304" pitchFamily="18" charset="0"/>
                  <a:ea typeface="Tahoma" panose="020B0604030504040204" pitchFamily="34" charset="0"/>
                  <a:cs typeface="Times New Roman" panose="02020603050405020304" pitchFamily="18" charset="0"/>
                </a:rPr>
                <a:t>Modeling</a:t>
              </a:r>
              <a:endParaRPr lang="en-US" sz="2800" dirty="0">
                <a:latin typeface="Times New Roman" panose="02020603050405020304" pitchFamily="18" charset="0"/>
                <a:ea typeface="Tahoma" panose="020B0604030504040204" pitchFamily="34" charset="0"/>
                <a:cs typeface="Times New Roman" panose="02020603050405020304" pitchFamily="18" charset="0"/>
              </a:endParaRPr>
            </a:p>
          </p:txBody>
        </p:sp>
      </p:grpSp>
      <p:grpSp>
        <p:nvGrpSpPr>
          <p:cNvPr id="26" name="Group 13">
            <a:extLst>
              <a:ext uri="{FF2B5EF4-FFF2-40B4-BE49-F238E27FC236}">
                <a16:creationId xmlns:a16="http://schemas.microsoft.com/office/drawing/2014/main" id="{94F39F15-7911-1CDF-C6C9-DBDFF205E1C2}"/>
              </a:ext>
            </a:extLst>
          </p:cNvPr>
          <p:cNvGrpSpPr/>
          <p:nvPr/>
        </p:nvGrpSpPr>
        <p:grpSpPr>
          <a:xfrm>
            <a:off x="12344400" y="3786358"/>
            <a:ext cx="5494297" cy="1665247"/>
            <a:chOff x="0" y="0"/>
            <a:chExt cx="812800" cy="812800"/>
          </a:xfrm>
        </p:grpSpPr>
        <p:sp>
          <p:nvSpPr>
            <p:cNvPr id="27" name="Freeform 14">
              <a:extLst>
                <a:ext uri="{FF2B5EF4-FFF2-40B4-BE49-F238E27FC236}">
                  <a16:creationId xmlns:a16="http://schemas.microsoft.com/office/drawing/2014/main" id="{97DE5CED-B930-A232-9FE9-502E8AD335E0}"/>
                </a:ext>
              </a:extLst>
            </p:cNvPr>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8F3E1"/>
            </a:solidFill>
          </p:spPr>
          <p:txBody>
            <a:bodyPr/>
            <a:lstStyle/>
            <a:p>
              <a:endParaRPr lang="en-KE">
                <a:latin typeface="Times New Roman" panose="02020603050405020304" pitchFamily="18" charset="0"/>
                <a:cs typeface="Times New Roman" panose="02020603050405020304" pitchFamily="18" charset="0"/>
              </a:endParaRPr>
            </a:p>
          </p:txBody>
        </p:sp>
        <p:sp>
          <p:nvSpPr>
            <p:cNvPr id="28" name="TextBox 15">
              <a:extLst>
                <a:ext uri="{FF2B5EF4-FFF2-40B4-BE49-F238E27FC236}">
                  <a16:creationId xmlns:a16="http://schemas.microsoft.com/office/drawing/2014/main" id="{327C885C-984B-8DAE-77BC-D4632E912DAA}"/>
                </a:ext>
              </a:extLst>
            </p:cNvPr>
            <p:cNvSpPr txBox="1"/>
            <p:nvPr/>
          </p:nvSpPr>
          <p:spPr>
            <a:xfrm>
              <a:off x="76200" y="28575"/>
              <a:ext cx="660400" cy="708025"/>
            </a:xfrm>
            <a:prstGeom prst="rect">
              <a:avLst/>
            </a:prstGeom>
          </p:spPr>
          <p:txBody>
            <a:bodyPr lIns="50800" tIns="50800" rIns="50800" bIns="50800" rtlCol="0" anchor="ctr"/>
            <a:lstStyle/>
            <a:p>
              <a:pPr algn="ctr">
                <a:lnSpc>
                  <a:spcPts val="2940"/>
                </a:lnSpc>
              </a:pPr>
              <a:r>
                <a:rPr lang="en-US" sz="2800" b="1" dirty="0">
                  <a:solidFill>
                    <a:srgbClr val="233245"/>
                  </a:solidFill>
                  <a:latin typeface="Times New Roman" panose="02020603050405020304" pitchFamily="18" charset="0"/>
                  <a:cs typeface="Times New Roman" panose="02020603050405020304" pitchFamily="18" charset="0"/>
                </a:rPr>
                <a:t>6</a:t>
              </a:r>
              <a:r>
                <a:rPr lang="en-US" sz="2100" b="1" i="0" dirty="0">
                  <a:solidFill>
                    <a:srgbClr val="233245"/>
                  </a:solidFill>
                  <a:effectLst/>
                  <a:latin typeface="Times New Roman" panose="02020603050405020304" pitchFamily="18" charset="0"/>
                  <a:cs typeface="Times New Roman" panose="02020603050405020304" pitchFamily="18" charset="0"/>
                </a:rPr>
                <a:t>.</a:t>
              </a:r>
              <a:r>
                <a:rPr lang="en-US" sz="2400" b="1" i="0" dirty="0">
                  <a:solidFill>
                    <a:srgbClr val="D5D5D5"/>
                  </a:solidFill>
                  <a:effectLst/>
                  <a:latin typeface="Times New Roman" panose="02020603050405020304" pitchFamily="18" charset="0"/>
                  <a:cs typeface="Times New Roman" panose="02020603050405020304" pitchFamily="18" charset="0"/>
                </a:rPr>
                <a:t> </a:t>
              </a:r>
              <a:r>
                <a:rPr lang="en-US" sz="2800" b="1" dirty="0">
                  <a:latin typeface="Times New Roman" panose="02020603050405020304" pitchFamily="18" charset="0"/>
                  <a:ea typeface="Tahoma" panose="020B0604030504040204" pitchFamily="34" charset="0"/>
                  <a:cs typeface="Times New Roman" panose="02020603050405020304" pitchFamily="18" charset="0"/>
                </a:rPr>
                <a:t>Conclusions</a:t>
              </a:r>
              <a:endParaRPr lang="en-US" sz="2800" dirty="0">
                <a:latin typeface="Times New Roman" panose="02020603050405020304" pitchFamily="18" charset="0"/>
                <a:ea typeface="Tahoma" panose="020B0604030504040204" pitchFamily="34" charset="0"/>
                <a:cs typeface="Times New Roman" panose="02020603050405020304" pitchFamily="18" charset="0"/>
              </a:endParaRPr>
            </a:p>
          </p:txBody>
        </p:sp>
      </p:grpSp>
      <p:grpSp>
        <p:nvGrpSpPr>
          <p:cNvPr id="29" name="Group 5">
            <a:extLst>
              <a:ext uri="{FF2B5EF4-FFF2-40B4-BE49-F238E27FC236}">
                <a16:creationId xmlns:a16="http://schemas.microsoft.com/office/drawing/2014/main" id="{200B6FB5-F987-BE5A-4B4F-7F0DF60C199B}"/>
              </a:ext>
            </a:extLst>
          </p:cNvPr>
          <p:cNvGrpSpPr/>
          <p:nvPr/>
        </p:nvGrpSpPr>
        <p:grpSpPr>
          <a:xfrm>
            <a:off x="6384538" y="6008032"/>
            <a:ext cx="5518924" cy="1665247"/>
            <a:chOff x="0" y="0"/>
            <a:chExt cx="812800" cy="812800"/>
          </a:xfrm>
        </p:grpSpPr>
        <p:sp>
          <p:nvSpPr>
            <p:cNvPr id="30" name="Freeform 6">
              <a:extLst>
                <a:ext uri="{FF2B5EF4-FFF2-40B4-BE49-F238E27FC236}">
                  <a16:creationId xmlns:a16="http://schemas.microsoft.com/office/drawing/2014/main" id="{4EC34896-81DE-AE01-A1B9-2421FD1E5DF8}"/>
                </a:ext>
              </a:extLst>
            </p:cNvPr>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8F3E1"/>
            </a:solidFill>
          </p:spPr>
          <p:txBody>
            <a:bodyPr/>
            <a:lstStyle/>
            <a:p>
              <a:endParaRPr lang="en-KE" dirty="0">
                <a:latin typeface="Times New Roman" panose="02020603050405020304" pitchFamily="18" charset="0"/>
                <a:cs typeface="Times New Roman" panose="02020603050405020304" pitchFamily="18" charset="0"/>
              </a:endParaRPr>
            </a:p>
          </p:txBody>
        </p:sp>
        <p:sp>
          <p:nvSpPr>
            <p:cNvPr id="31" name="TextBox 7">
              <a:extLst>
                <a:ext uri="{FF2B5EF4-FFF2-40B4-BE49-F238E27FC236}">
                  <a16:creationId xmlns:a16="http://schemas.microsoft.com/office/drawing/2014/main" id="{8F4B4961-AB0D-288E-7198-7D36A80031A2}"/>
                </a:ext>
              </a:extLst>
            </p:cNvPr>
            <p:cNvSpPr txBox="1"/>
            <p:nvPr/>
          </p:nvSpPr>
          <p:spPr>
            <a:xfrm>
              <a:off x="76200" y="28575"/>
              <a:ext cx="660400" cy="708025"/>
            </a:xfrm>
            <a:prstGeom prst="rect">
              <a:avLst/>
            </a:prstGeom>
          </p:spPr>
          <p:txBody>
            <a:bodyPr lIns="50800" tIns="50800" rIns="50800" bIns="50800" rtlCol="0" anchor="ctr"/>
            <a:lstStyle/>
            <a:p>
              <a:pPr algn="ctr">
                <a:lnSpc>
                  <a:spcPts val="2940"/>
                </a:lnSpc>
              </a:pPr>
              <a:r>
                <a:rPr lang="en-US" sz="2400" b="1" dirty="0">
                  <a:solidFill>
                    <a:srgbClr val="233245"/>
                  </a:solidFill>
                  <a:latin typeface="Times New Roman" panose="02020603050405020304" pitchFamily="18" charset="0"/>
                  <a:cs typeface="Times New Roman" panose="02020603050405020304" pitchFamily="18" charset="0"/>
                </a:rPr>
                <a:t>7. </a:t>
              </a:r>
              <a:r>
                <a:rPr lang="en-US" sz="2800" b="1" dirty="0">
                  <a:latin typeface="Times New Roman" panose="02020603050405020304" pitchFamily="18" charset="0"/>
                  <a:cs typeface="Times New Roman" panose="02020603050405020304" pitchFamily="18" charset="0"/>
                </a:rPr>
                <a:t>Recommendations </a:t>
              </a: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C5E5E0"/>
        </a:solidFill>
        <a:effectLst/>
      </p:bgPr>
    </p:bg>
    <p:spTree>
      <p:nvGrpSpPr>
        <p:cNvPr id="1" name=""/>
        <p:cNvGrpSpPr/>
        <p:nvPr/>
      </p:nvGrpSpPr>
      <p:grpSpPr>
        <a:xfrm>
          <a:off x="0" y="0"/>
          <a:ext cx="0" cy="0"/>
          <a:chOff x="0" y="0"/>
          <a:chExt cx="0" cy="0"/>
        </a:xfrm>
      </p:grpSpPr>
      <p:sp>
        <p:nvSpPr>
          <p:cNvPr id="4" name="TextBox 4"/>
          <p:cNvSpPr txBox="1"/>
          <p:nvPr/>
        </p:nvSpPr>
        <p:spPr>
          <a:xfrm>
            <a:off x="890248" y="6604766"/>
            <a:ext cx="1057070" cy="1148548"/>
          </a:xfrm>
          <a:prstGeom prst="rect">
            <a:avLst/>
          </a:prstGeom>
        </p:spPr>
        <p:txBody>
          <a:bodyPr lIns="50800" tIns="50800" rIns="50800" bIns="50800" rtlCol="0" anchor="ctr"/>
          <a:lstStyle/>
          <a:p>
            <a:pPr algn="ctr">
              <a:lnSpc>
                <a:spcPts val="3359"/>
              </a:lnSpc>
            </a:pPr>
            <a:endParaRPr lang="en-US" sz="2399" dirty="0">
              <a:solidFill>
                <a:srgbClr val="233245"/>
              </a:solidFill>
              <a:latin typeface="Kollektif Bold"/>
            </a:endParaRPr>
          </a:p>
        </p:txBody>
      </p:sp>
      <p:sp>
        <p:nvSpPr>
          <p:cNvPr id="7" name="TextBox 7"/>
          <p:cNvSpPr txBox="1"/>
          <p:nvPr/>
        </p:nvSpPr>
        <p:spPr>
          <a:xfrm>
            <a:off x="5974488" y="2000214"/>
            <a:ext cx="1057071" cy="1148548"/>
          </a:xfrm>
          <a:prstGeom prst="rect">
            <a:avLst/>
          </a:prstGeom>
        </p:spPr>
        <p:txBody>
          <a:bodyPr lIns="50800" tIns="50800" rIns="50800" bIns="50800" rtlCol="0" anchor="ctr"/>
          <a:lstStyle/>
          <a:p>
            <a:pPr marL="0" lvl="0" indent="0" algn="ctr">
              <a:lnSpc>
                <a:spcPts val="3359"/>
              </a:lnSpc>
              <a:spcBef>
                <a:spcPct val="0"/>
              </a:spcBef>
            </a:pPr>
            <a:endParaRPr lang="en-US" sz="2399" u="none" dirty="0">
              <a:solidFill>
                <a:srgbClr val="233245"/>
              </a:solidFill>
              <a:latin typeface="Kollektif Bold"/>
            </a:endParaRPr>
          </a:p>
        </p:txBody>
      </p:sp>
      <p:sp>
        <p:nvSpPr>
          <p:cNvPr id="10" name="TextBox 10"/>
          <p:cNvSpPr txBox="1"/>
          <p:nvPr/>
        </p:nvSpPr>
        <p:spPr>
          <a:xfrm>
            <a:off x="12719999" y="6604766"/>
            <a:ext cx="1057071" cy="1148548"/>
          </a:xfrm>
          <a:prstGeom prst="rect">
            <a:avLst/>
          </a:prstGeom>
        </p:spPr>
        <p:txBody>
          <a:bodyPr lIns="50800" tIns="50800" rIns="50800" bIns="50800" rtlCol="0" anchor="ctr"/>
          <a:lstStyle/>
          <a:p>
            <a:pPr marL="0" lvl="0" indent="0" algn="ctr">
              <a:lnSpc>
                <a:spcPts val="3359"/>
              </a:lnSpc>
              <a:spcBef>
                <a:spcPct val="0"/>
              </a:spcBef>
            </a:pPr>
            <a:endParaRPr lang="en-US" sz="2399" u="none" dirty="0">
              <a:solidFill>
                <a:srgbClr val="233245"/>
              </a:solidFill>
              <a:latin typeface="Kollektif Bold"/>
            </a:endParaRPr>
          </a:p>
        </p:txBody>
      </p:sp>
      <p:sp>
        <p:nvSpPr>
          <p:cNvPr id="11" name="Freeform 11"/>
          <p:cNvSpPr/>
          <p:nvPr/>
        </p:nvSpPr>
        <p:spPr>
          <a:xfrm>
            <a:off x="9547970" y="5461197"/>
            <a:ext cx="8458200" cy="4584234"/>
          </a:xfrm>
          <a:custGeom>
            <a:avLst/>
            <a:gdLst/>
            <a:ahLst/>
            <a:cxnLst/>
            <a:rect l="l" t="t" r="r" b="b"/>
            <a:pathLst>
              <a:path w="8209377" h="4309923">
                <a:moveTo>
                  <a:pt x="0" y="0"/>
                </a:moveTo>
                <a:lnTo>
                  <a:pt x="8209377" y="0"/>
                </a:lnTo>
                <a:lnTo>
                  <a:pt x="8209377" y="4309923"/>
                </a:lnTo>
                <a:lnTo>
                  <a:pt x="0" y="4309923"/>
                </a:lnTo>
                <a:lnTo>
                  <a:pt x="0" y="0"/>
                </a:lnTo>
                <a:close/>
              </a:path>
            </a:pathLst>
          </a:custGeom>
          <a:blipFill>
            <a:blip r:embed="rId2"/>
            <a:stretch>
              <a:fillRect/>
            </a:stretch>
          </a:blipFill>
        </p:spPr>
        <p:txBody>
          <a:bodyPr/>
          <a:lstStyle/>
          <a:p>
            <a:endParaRPr lang="en-KE"/>
          </a:p>
        </p:txBody>
      </p:sp>
      <p:sp>
        <p:nvSpPr>
          <p:cNvPr id="12" name="TextBox 12"/>
          <p:cNvSpPr txBox="1"/>
          <p:nvPr/>
        </p:nvSpPr>
        <p:spPr>
          <a:xfrm>
            <a:off x="2667000" y="623007"/>
            <a:ext cx="10163617" cy="695062"/>
          </a:xfrm>
          <a:prstGeom prst="rect">
            <a:avLst/>
          </a:prstGeom>
        </p:spPr>
        <p:txBody>
          <a:bodyPr wrap="square" lIns="0" tIns="0" rIns="0" bIns="0" rtlCol="0" anchor="t">
            <a:spAutoFit/>
          </a:bodyPr>
          <a:lstStyle/>
          <a:p>
            <a:pPr marL="0" lvl="0" indent="0" algn="ctr">
              <a:lnSpc>
                <a:spcPts val="6000"/>
              </a:lnSpc>
              <a:spcBef>
                <a:spcPct val="0"/>
              </a:spcBef>
            </a:pPr>
            <a:r>
              <a:rPr lang="en-US" sz="4000" u="sng" dirty="0">
                <a:solidFill>
                  <a:srgbClr val="233245"/>
                </a:solidFill>
                <a:latin typeface="Franklin Gothic Demi" panose="020B0703020102020204" pitchFamily="34" charset="0"/>
              </a:rPr>
              <a:t>BUSINESS UNDERSTANDING</a:t>
            </a:r>
          </a:p>
        </p:txBody>
      </p:sp>
      <p:sp>
        <p:nvSpPr>
          <p:cNvPr id="16" name="TextBox 15">
            <a:extLst>
              <a:ext uri="{FF2B5EF4-FFF2-40B4-BE49-F238E27FC236}">
                <a16:creationId xmlns:a16="http://schemas.microsoft.com/office/drawing/2014/main" id="{34688BBC-CA14-DE02-2F15-6ADCF5E84A35}"/>
              </a:ext>
            </a:extLst>
          </p:cNvPr>
          <p:cNvSpPr txBox="1"/>
          <p:nvPr/>
        </p:nvSpPr>
        <p:spPr>
          <a:xfrm>
            <a:off x="2971800" y="2247900"/>
            <a:ext cx="11082882" cy="3539430"/>
          </a:xfrm>
          <a:prstGeom prst="rect">
            <a:avLst/>
          </a:prstGeom>
          <a:noFill/>
        </p:spPr>
        <p:txBody>
          <a:bodyPr wrap="square" rtlCol="0">
            <a:spAutoFit/>
          </a:bodyPr>
          <a:lstStyle/>
          <a:p>
            <a:r>
              <a:rPr lang="en-US" sz="3200" dirty="0">
                <a:latin typeface="Franklin Gothic Medium" panose="020B0603020102020204" pitchFamily="34" charset="0"/>
                <a:cs typeface="Times New Roman" panose="02020603050405020304" pitchFamily="18" charset="0"/>
              </a:rPr>
              <a:t>In the vibrant entertainment industry, user engagement reigns supreme. To excel, we must explore user history for insights into viewing habits, genres, and optimal content times. </a:t>
            </a:r>
          </a:p>
          <a:p>
            <a:endParaRPr lang="en-US" sz="3200" dirty="0">
              <a:latin typeface="Franklin Gothic Medium" panose="020B0603020102020204" pitchFamily="34" charset="0"/>
              <a:cs typeface="Times New Roman" panose="02020603050405020304" pitchFamily="18" charset="0"/>
            </a:endParaRPr>
          </a:p>
          <a:p>
            <a:r>
              <a:rPr lang="en-US" sz="3200" b="1" dirty="0">
                <a:latin typeface="Franklin Gothic Medium" panose="020B0603020102020204" pitchFamily="34" charset="0"/>
                <a:cs typeface="Times New Roman" panose="02020603050405020304" pitchFamily="18" charset="0"/>
              </a:rPr>
              <a:t>Our aim</a:t>
            </a:r>
            <a:r>
              <a:rPr lang="en-US" sz="3200" dirty="0">
                <a:latin typeface="Franklin Gothic Medium" panose="020B0603020102020204" pitchFamily="34" charset="0"/>
                <a:cs typeface="Times New Roman" panose="02020603050405020304" pitchFamily="18" charset="0"/>
              </a:rPr>
              <a:t>: a state-of-the-art movie recommendation system for unparalleled personalized suggestions, elevating user engagement.</a:t>
            </a:r>
            <a:endParaRPr lang="en-KE" sz="3200" dirty="0">
              <a:latin typeface="Franklin Gothic Medium" panose="020B0603020102020204" pitchFamily="34" charset="0"/>
              <a:cs typeface="Times New Roman" panose="02020603050405020304" pitchFamily="18"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C5E5E0"/>
        </a:solidFill>
        <a:effectLst/>
      </p:bgPr>
    </p:bg>
    <p:spTree>
      <p:nvGrpSpPr>
        <p:cNvPr id="1" name=""/>
        <p:cNvGrpSpPr/>
        <p:nvPr/>
      </p:nvGrpSpPr>
      <p:grpSpPr>
        <a:xfrm>
          <a:off x="0" y="0"/>
          <a:ext cx="0" cy="0"/>
          <a:chOff x="0" y="0"/>
          <a:chExt cx="0" cy="0"/>
        </a:xfrm>
      </p:grpSpPr>
      <p:sp>
        <p:nvSpPr>
          <p:cNvPr id="2" name="Freeform 2"/>
          <p:cNvSpPr/>
          <p:nvPr/>
        </p:nvSpPr>
        <p:spPr>
          <a:xfrm rot="-4355491">
            <a:off x="1700599" y="6638044"/>
            <a:ext cx="5123170" cy="5053991"/>
          </a:xfrm>
          <a:custGeom>
            <a:avLst/>
            <a:gdLst/>
            <a:ahLst/>
            <a:cxnLst/>
            <a:rect l="l" t="t" r="r" b="b"/>
            <a:pathLst>
              <a:path w="5851015" h="5811588">
                <a:moveTo>
                  <a:pt x="0" y="0"/>
                </a:moveTo>
                <a:lnTo>
                  <a:pt x="5851015" y="0"/>
                </a:lnTo>
                <a:lnTo>
                  <a:pt x="5851015" y="5811588"/>
                </a:lnTo>
                <a:lnTo>
                  <a:pt x="0" y="581158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KE"/>
          </a:p>
        </p:txBody>
      </p:sp>
      <p:sp>
        <p:nvSpPr>
          <p:cNvPr id="3" name="Freeform 3"/>
          <p:cNvSpPr/>
          <p:nvPr/>
        </p:nvSpPr>
        <p:spPr>
          <a:xfrm rot="10730688">
            <a:off x="10652240" y="7314569"/>
            <a:ext cx="5669787" cy="4982338"/>
          </a:xfrm>
          <a:custGeom>
            <a:avLst/>
            <a:gdLst/>
            <a:ahLst/>
            <a:cxnLst/>
            <a:rect l="l" t="t" r="r" b="b"/>
            <a:pathLst>
              <a:path w="5851015" h="5811588">
                <a:moveTo>
                  <a:pt x="0" y="0"/>
                </a:moveTo>
                <a:lnTo>
                  <a:pt x="5851015" y="0"/>
                </a:lnTo>
                <a:lnTo>
                  <a:pt x="5851015" y="5811588"/>
                </a:lnTo>
                <a:lnTo>
                  <a:pt x="0" y="581158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KE"/>
          </a:p>
        </p:txBody>
      </p:sp>
      <p:sp>
        <p:nvSpPr>
          <p:cNvPr id="4" name="TextBox 4"/>
          <p:cNvSpPr txBox="1"/>
          <p:nvPr/>
        </p:nvSpPr>
        <p:spPr>
          <a:xfrm>
            <a:off x="-158994" y="14009"/>
            <a:ext cx="15590174" cy="695062"/>
          </a:xfrm>
          <a:prstGeom prst="rect">
            <a:avLst/>
          </a:prstGeom>
        </p:spPr>
        <p:txBody>
          <a:bodyPr lIns="0" tIns="0" rIns="0" bIns="0" rtlCol="0" anchor="t">
            <a:spAutoFit/>
          </a:bodyPr>
          <a:lstStyle/>
          <a:p>
            <a:pPr marL="0" lvl="0" indent="0" algn="ctr">
              <a:lnSpc>
                <a:spcPts val="6000"/>
              </a:lnSpc>
              <a:spcBef>
                <a:spcPct val="0"/>
              </a:spcBef>
            </a:pPr>
            <a:r>
              <a:rPr lang="en-US" sz="4000" u="sng" dirty="0">
                <a:solidFill>
                  <a:srgbClr val="233245"/>
                </a:solidFill>
                <a:latin typeface="Franklin Gothic Demi" panose="020B0703020102020204" pitchFamily="34" charset="0"/>
              </a:rPr>
              <a:t>PROBLEM STATEMENT</a:t>
            </a:r>
          </a:p>
        </p:txBody>
      </p:sp>
      <p:grpSp>
        <p:nvGrpSpPr>
          <p:cNvPr id="5" name="Group 5"/>
          <p:cNvGrpSpPr/>
          <p:nvPr/>
        </p:nvGrpSpPr>
        <p:grpSpPr>
          <a:xfrm>
            <a:off x="6416064" y="4069169"/>
            <a:ext cx="5518924" cy="1665247"/>
            <a:chOff x="0" y="0"/>
            <a:chExt cx="812800" cy="812800"/>
          </a:xfrm>
        </p:grpSpPr>
        <p:sp>
          <p:nvSpPr>
            <p:cNvPr id="6" name="Freeform 6"/>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8F3E1"/>
            </a:solidFill>
          </p:spPr>
          <p:txBody>
            <a:bodyPr/>
            <a:lstStyle/>
            <a:p>
              <a:endParaRPr lang="en-KE" dirty="0"/>
            </a:p>
          </p:txBody>
        </p:sp>
        <p:sp>
          <p:nvSpPr>
            <p:cNvPr id="7" name="TextBox 7"/>
            <p:cNvSpPr txBox="1"/>
            <p:nvPr/>
          </p:nvSpPr>
          <p:spPr>
            <a:xfrm>
              <a:off x="76200" y="28575"/>
              <a:ext cx="660400" cy="708025"/>
            </a:xfrm>
            <a:prstGeom prst="rect">
              <a:avLst/>
            </a:prstGeom>
          </p:spPr>
          <p:txBody>
            <a:bodyPr lIns="50800" tIns="50800" rIns="50800" bIns="50800" rtlCol="0" anchor="ctr"/>
            <a:lstStyle/>
            <a:p>
              <a:pPr algn="ctr">
                <a:lnSpc>
                  <a:spcPts val="2940"/>
                </a:lnSpc>
              </a:pPr>
              <a:r>
                <a:rPr lang="en-US" sz="2400" b="1" dirty="0">
                  <a:solidFill>
                    <a:srgbClr val="233245"/>
                  </a:solidFill>
                  <a:latin typeface="Franklin Gothic Demi" panose="020B0703020102020204" pitchFamily="34" charset="0"/>
                </a:rPr>
                <a:t>2. </a:t>
              </a:r>
              <a:r>
                <a:rPr lang="en-US" sz="2400" b="1" i="0" dirty="0">
                  <a:effectLst/>
                  <a:latin typeface="Franklin Gothic Demi" panose="020B0703020102020204" pitchFamily="34" charset="0"/>
                </a:rPr>
                <a:t>User Engagement</a:t>
              </a:r>
              <a:r>
                <a:rPr lang="en-US" sz="2400" b="1" dirty="0">
                  <a:latin typeface="Franklin Gothic Demi" panose="020B0703020102020204" pitchFamily="34" charset="0"/>
                </a:rPr>
                <a:t> </a:t>
              </a:r>
            </a:p>
          </p:txBody>
        </p:sp>
      </p:grpSp>
      <p:sp>
        <p:nvSpPr>
          <p:cNvPr id="8" name="TextBox 8"/>
          <p:cNvSpPr txBox="1"/>
          <p:nvPr/>
        </p:nvSpPr>
        <p:spPr>
          <a:xfrm>
            <a:off x="6763951" y="5849533"/>
            <a:ext cx="5388567" cy="1457643"/>
          </a:xfrm>
          <a:prstGeom prst="rect">
            <a:avLst/>
          </a:prstGeom>
        </p:spPr>
        <p:txBody>
          <a:bodyPr wrap="square" lIns="0" tIns="0" rIns="0" bIns="0" rtlCol="0" anchor="t">
            <a:spAutoFit/>
          </a:bodyPr>
          <a:lstStyle/>
          <a:p>
            <a:pPr marL="342900" lvl="0" indent="-342900" algn="l">
              <a:lnSpc>
                <a:spcPts val="2940"/>
              </a:lnSpc>
              <a:spcBef>
                <a:spcPct val="0"/>
              </a:spcBef>
              <a:buFont typeface="Wingdings" panose="05000000000000000000" pitchFamily="2" charset="2"/>
              <a:buChar char="Ø"/>
            </a:pPr>
            <a:r>
              <a:rPr lang="en-US" sz="2000" b="0" i="0" dirty="0">
                <a:effectLst/>
                <a:latin typeface="Franklin Gothic Medium" panose="020B0603020102020204" pitchFamily="34" charset="0"/>
              </a:rPr>
              <a:t>Focus on enhancing user engagement by delivering relevant and appealing movie suggestions, which in turn prolongs user interactions with the platform</a:t>
            </a:r>
            <a:endParaRPr lang="en-US" sz="2000" u="none" dirty="0">
              <a:latin typeface="Franklin Gothic Medium" panose="020B0603020102020204" pitchFamily="34" charset="0"/>
            </a:endParaRPr>
          </a:p>
        </p:txBody>
      </p:sp>
      <p:grpSp>
        <p:nvGrpSpPr>
          <p:cNvPr id="9" name="Group 9"/>
          <p:cNvGrpSpPr/>
          <p:nvPr/>
        </p:nvGrpSpPr>
        <p:grpSpPr>
          <a:xfrm>
            <a:off x="-971497" y="4019706"/>
            <a:ext cx="6396345" cy="1569659"/>
            <a:chOff x="-160546" y="0"/>
            <a:chExt cx="971532" cy="812800"/>
          </a:xfrm>
        </p:grpSpPr>
        <p:sp>
          <p:nvSpPr>
            <p:cNvPr id="10" name="Freeform 10"/>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8F3E1"/>
            </a:solidFill>
          </p:spPr>
          <p:txBody>
            <a:bodyPr/>
            <a:lstStyle/>
            <a:p>
              <a:endParaRPr lang="en-KE" dirty="0"/>
            </a:p>
          </p:txBody>
        </p:sp>
        <p:sp>
          <p:nvSpPr>
            <p:cNvPr id="11" name="TextBox 11"/>
            <p:cNvSpPr txBox="1"/>
            <p:nvPr/>
          </p:nvSpPr>
          <p:spPr>
            <a:xfrm>
              <a:off x="-160546" y="1674"/>
              <a:ext cx="660400" cy="708025"/>
            </a:xfrm>
            <a:prstGeom prst="rect">
              <a:avLst/>
            </a:prstGeom>
          </p:spPr>
          <p:txBody>
            <a:bodyPr lIns="50800" tIns="50800" rIns="50800" bIns="50800" rtlCol="0" anchor="ctr"/>
            <a:lstStyle/>
            <a:p>
              <a:pPr algn="ctr">
                <a:lnSpc>
                  <a:spcPts val="2940"/>
                </a:lnSpc>
              </a:pPr>
              <a:r>
                <a:rPr lang="en-US" sz="2400" dirty="0">
                  <a:solidFill>
                    <a:srgbClr val="233245"/>
                  </a:solidFill>
                  <a:latin typeface="Kollektif Bold"/>
                </a:rPr>
                <a:t>1</a:t>
              </a:r>
              <a:r>
                <a:rPr lang="en-US" sz="2100" dirty="0">
                  <a:solidFill>
                    <a:srgbClr val="233245"/>
                  </a:solidFill>
                  <a:latin typeface="Kollektif Bold"/>
                </a:rPr>
                <a:t>.</a:t>
              </a:r>
            </a:p>
          </p:txBody>
        </p:sp>
      </p:grpSp>
      <p:sp>
        <p:nvSpPr>
          <p:cNvPr id="12" name="TextBox 12"/>
          <p:cNvSpPr txBox="1"/>
          <p:nvPr/>
        </p:nvSpPr>
        <p:spPr>
          <a:xfrm>
            <a:off x="397853" y="5750315"/>
            <a:ext cx="5031481" cy="1470274"/>
          </a:xfrm>
          <a:prstGeom prst="rect">
            <a:avLst/>
          </a:prstGeom>
        </p:spPr>
        <p:txBody>
          <a:bodyPr wrap="square" lIns="0" tIns="0" rIns="0" bIns="0" rtlCol="0" anchor="t">
            <a:spAutoFit/>
          </a:bodyPr>
          <a:lstStyle/>
          <a:p>
            <a:pPr marL="342900" lvl="0" indent="-342900">
              <a:lnSpc>
                <a:spcPts val="2940"/>
              </a:lnSpc>
              <a:spcBef>
                <a:spcPct val="0"/>
              </a:spcBef>
              <a:buFont typeface="Wingdings" panose="05000000000000000000" pitchFamily="2" charset="2"/>
              <a:buChar char="Ø"/>
            </a:pPr>
            <a:r>
              <a:rPr lang="en-US" sz="2000" b="0" i="0" dirty="0">
                <a:effectLst/>
                <a:latin typeface="Franklin Gothic Medium" panose="020B0603020102020204" pitchFamily="34" charset="0"/>
              </a:rPr>
              <a:t>Tailor the recommendations to each user's preferences, ensuring that the suggested movies align with their past interactions and ratings.</a:t>
            </a:r>
            <a:endParaRPr lang="en-US" sz="2000" u="none" dirty="0">
              <a:latin typeface="Franklin Gothic Medium" panose="020B0603020102020204" pitchFamily="34" charset="0"/>
            </a:endParaRPr>
          </a:p>
        </p:txBody>
      </p:sp>
      <p:grpSp>
        <p:nvGrpSpPr>
          <p:cNvPr id="13" name="Group 13"/>
          <p:cNvGrpSpPr/>
          <p:nvPr/>
        </p:nvGrpSpPr>
        <p:grpSpPr>
          <a:xfrm>
            <a:off x="12774510" y="4047002"/>
            <a:ext cx="5494297" cy="1665247"/>
            <a:chOff x="0" y="0"/>
            <a:chExt cx="812800" cy="812800"/>
          </a:xfrm>
        </p:grpSpPr>
        <p:sp>
          <p:nvSpPr>
            <p:cNvPr id="14" name="Freeform 14"/>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8F3E1"/>
            </a:solidFill>
          </p:spPr>
          <p:txBody>
            <a:bodyPr/>
            <a:lstStyle/>
            <a:p>
              <a:endParaRPr lang="en-KE"/>
            </a:p>
          </p:txBody>
        </p:sp>
        <p:sp>
          <p:nvSpPr>
            <p:cNvPr id="15" name="TextBox 15"/>
            <p:cNvSpPr txBox="1"/>
            <p:nvPr/>
          </p:nvSpPr>
          <p:spPr>
            <a:xfrm>
              <a:off x="76200" y="28575"/>
              <a:ext cx="660400" cy="708025"/>
            </a:xfrm>
            <a:prstGeom prst="rect">
              <a:avLst/>
            </a:prstGeom>
          </p:spPr>
          <p:txBody>
            <a:bodyPr lIns="50800" tIns="50800" rIns="50800" bIns="50800" rtlCol="0" anchor="ctr"/>
            <a:lstStyle/>
            <a:p>
              <a:pPr algn="ctr">
                <a:lnSpc>
                  <a:spcPts val="2940"/>
                </a:lnSpc>
              </a:pPr>
              <a:r>
                <a:rPr lang="en-US" sz="2100" dirty="0">
                  <a:solidFill>
                    <a:srgbClr val="233245"/>
                  </a:solidFill>
                  <a:latin typeface="Franklin Gothic Demi" panose="020B0703020102020204" pitchFamily="34" charset="0"/>
                </a:rPr>
                <a:t>3.</a:t>
              </a:r>
              <a:r>
                <a:rPr lang="en-US" sz="2400" b="1" i="0" dirty="0">
                  <a:solidFill>
                    <a:srgbClr val="D5D5D5"/>
                  </a:solidFill>
                  <a:effectLst/>
                  <a:latin typeface="Franklin Gothic Demi" panose="020B0703020102020204" pitchFamily="34" charset="0"/>
                </a:rPr>
                <a:t> </a:t>
              </a:r>
              <a:r>
                <a:rPr lang="en-US" sz="2400" b="1" i="0" dirty="0">
                  <a:effectLst/>
                  <a:latin typeface="Franklin Gothic Demi" panose="020B0703020102020204" pitchFamily="34" charset="0"/>
                  <a:ea typeface="Tahoma" panose="020B0604030504040204" pitchFamily="34" charset="0"/>
                  <a:cs typeface="Tahoma" panose="020B0604030504040204" pitchFamily="34" charset="0"/>
                </a:rPr>
                <a:t>Collaborative Filtering</a:t>
              </a:r>
              <a:endParaRPr lang="en-US" sz="2400" dirty="0">
                <a:latin typeface="Franklin Gothic Demi" panose="020B0703020102020204" pitchFamily="34" charset="0"/>
                <a:ea typeface="Tahoma" panose="020B0604030504040204" pitchFamily="34" charset="0"/>
                <a:cs typeface="Tahoma" panose="020B0604030504040204" pitchFamily="34" charset="0"/>
              </a:endParaRPr>
            </a:p>
          </p:txBody>
        </p:sp>
      </p:grpSp>
      <p:sp>
        <p:nvSpPr>
          <p:cNvPr id="16" name="TextBox 16"/>
          <p:cNvSpPr txBox="1"/>
          <p:nvPr/>
        </p:nvSpPr>
        <p:spPr>
          <a:xfrm>
            <a:off x="12809146" y="5902827"/>
            <a:ext cx="5561380" cy="1457643"/>
          </a:xfrm>
          <a:prstGeom prst="rect">
            <a:avLst/>
          </a:prstGeom>
        </p:spPr>
        <p:txBody>
          <a:bodyPr wrap="square" lIns="0" tIns="0" rIns="0" bIns="0" rtlCol="0" anchor="t">
            <a:spAutoFit/>
          </a:bodyPr>
          <a:lstStyle/>
          <a:p>
            <a:pPr marL="342900" lvl="0" indent="-342900" algn="l">
              <a:lnSpc>
                <a:spcPts val="2940"/>
              </a:lnSpc>
              <a:spcBef>
                <a:spcPct val="0"/>
              </a:spcBef>
              <a:buFont typeface="Wingdings" panose="05000000000000000000" pitchFamily="2" charset="2"/>
              <a:buChar char="Ø"/>
            </a:pPr>
            <a:r>
              <a:rPr lang="en-US" sz="2000" b="0" i="0" dirty="0">
                <a:effectLst/>
                <a:latin typeface="Franklin Gothic Medium" panose="020B0603020102020204" pitchFamily="34" charset="0"/>
              </a:rPr>
              <a:t> Implement a collaborative filtering algorithm that accurately predicts movie ratings for users based on their historical ratings of other movies.</a:t>
            </a:r>
            <a:endParaRPr lang="en-US" sz="2000" dirty="0">
              <a:latin typeface="Franklin Gothic Medium" panose="020B0603020102020204" pitchFamily="34" charset="0"/>
            </a:endParaRPr>
          </a:p>
        </p:txBody>
      </p:sp>
      <p:sp>
        <p:nvSpPr>
          <p:cNvPr id="20" name="TextBox 19">
            <a:extLst>
              <a:ext uri="{FF2B5EF4-FFF2-40B4-BE49-F238E27FC236}">
                <a16:creationId xmlns:a16="http://schemas.microsoft.com/office/drawing/2014/main" id="{A96D5097-129F-82D5-9A92-B111F71F1507}"/>
              </a:ext>
            </a:extLst>
          </p:cNvPr>
          <p:cNvSpPr txBox="1"/>
          <p:nvPr/>
        </p:nvSpPr>
        <p:spPr>
          <a:xfrm>
            <a:off x="397853" y="1043871"/>
            <a:ext cx="13825645" cy="1384995"/>
          </a:xfrm>
          <a:prstGeom prst="rect">
            <a:avLst/>
          </a:prstGeom>
          <a:noFill/>
        </p:spPr>
        <p:txBody>
          <a:bodyPr wrap="square" rtlCol="0">
            <a:spAutoFit/>
          </a:bodyPr>
          <a:lstStyle/>
          <a:p>
            <a:r>
              <a:rPr lang="en-US" sz="2800" b="0" i="0" dirty="0">
                <a:effectLst/>
                <a:latin typeface="Franklin Gothic Medium" panose="020B0603020102020204" pitchFamily="34" charset="0"/>
                <a:cs typeface="Times New Roman" panose="02020603050405020304" pitchFamily="18" charset="0"/>
              </a:rPr>
              <a:t>To achieve this objective, we seek to build an advanced recommendation system that provides users with top 5 movie recommendations based on their historical movie ratings and interactions. </a:t>
            </a:r>
            <a:endParaRPr lang="en-KE" sz="2800" dirty="0">
              <a:latin typeface="Franklin Gothic Medium" panose="020B0603020102020204" pitchFamily="34" charset="0"/>
              <a:cs typeface="Times New Roman" panose="02020603050405020304" pitchFamily="18" charset="0"/>
            </a:endParaRPr>
          </a:p>
        </p:txBody>
      </p:sp>
      <p:sp>
        <p:nvSpPr>
          <p:cNvPr id="21" name="TextBox 20">
            <a:extLst>
              <a:ext uri="{FF2B5EF4-FFF2-40B4-BE49-F238E27FC236}">
                <a16:creationId xmlns:a16="http://schemas.microsoft.com/office/drawing/2014/main" id="{ECB02908-EAAC-8F70-F378-32B992028299}"/>
              </a:ext>
            </a:extLst>
          </p:cNvPr>
          <p:cNvSpPr txBox="1"/>
          <p:nvPr/>
        </p:nvSpPr>
        <p:spPr>
          <a:xfrm>
            <a:off x="299038" y="3066358"/>
            <a:ext cx="5125810" cy="584775"/>
          </a:xfrm>
          <a:prstGeom prst="rect">
            <a:avLst/>
          </a:prstGeom>
          <a:noFill/>
        </p:spPr>
        <p:txBody>
          <a:bodyPr wrap="square" rtlCol="0">
            <a:spAutoFit/>
          </a:bodyPr>
          <a:lstStyle/>
          <a:p>
            <a:r>
              <a:rPr lang="en-US" b="0" i="0" dirty="0">
                <a:solidFill>
                  <a:srgbClr val="D5D5D5"/>
                </a:solidFill>
                <a:effectLst/>
                <a:latin typeface="Franklin Gothic Medium" panose="020B0603020102020204" pitchFamily="34" charset="0"/>
              </a:rPr>
              <a:t>:</a:t>
            </a:r>
            <a:r>
              <a:rPr lang="en-US" sz="3200" b="1" u="sng" dirty="0">
                <a:latin typeface="Franklin Gothic Medium" panose="020B0603020102020204" pitchFamily="34" charset="0"/>
                <a:cs typeface="Times New Roman" panose="02020603050405020304" pitchFamily="18" charset="0"/>
              </a:rPr>
              <a:t>Challenges and Goals:</a:t>
            </a:r>
            <a:endParaRPr lang="en-US" sz="3200" b="0" i="0" dirty="0">
              <a:solidFill>
                <a:srgbClr val="D5D5D5"/>
              </a:solidFill>
              <a:effectLst/>
              <a:latin typeface="Franklin Gothic Medium" panose="020B0603020102020204" pitchFamily="34" charset="0"/>
            </a:endParaRPr>
          </a:p>
        </p:txBody>
      </p:sp>
      <p:sp>
        <p:nvSpPr>
          <p:cNvPr id="23" name="TextBox 22">
            <a:extLst>
              <a:ext uri="{FF2B5EF4-FFF2-40B4-BE49-F238E27FC236}">
                <a16:creationId xmlns:a16="http://schemas.microsoft.com/office/drawing/2014/main" id="{986D6FDA-8AAC-E364-AC92-D652BCB149F8}"/>
              </a:ext>
            </a:extLst>
          </p:cNvPr>
          <p:cNvSpPr txBox="1"/>
          <p:nvPr/>
        </p:nvSpPr>
        <p:spPr>
          <a:xfrm>
            <a:off x="1493314" y="4475766"/>
            <a:ext cx="2840558" cy="461665"/>
          </a:xfrm>
          <a:prstGeom prst="rect">
            <a:avLst/>
          </a:prstGeom>
          <a:noFill/>
        </p:spPr>
        <p:txBody>
          <a:bodyPr wrap="square">
            <a:spAutoFit/>
          </a:bodyPr>
          <a:lstStyle/>
          <a:p>
            <a:r>
              <a:rPr lang="en-US" sz="2400" b="1" i="0" dirty="0">
                <a:effectLst/>
                <a:latin typeface="Franklin Gothic Demi" panose="020B0703020102020204" pitchFamily="34" charset="0"/>
              </a:rPr>
              <a:t>Personalization</a:t>
            </a:r>
            <a:endParaRPr lang="en-KE" sz="2400" dirty="0">
              <a:latin typeface="Franklin Gothic Demi" panose="020B0703020102020204" pitchFamily="34" charset="0"/>
            </a:endParaRPr>
          </a:p>
        </p:txBody>
      </p:sp>
    </p:spTree>
    <p:extLst>
      <p:ext uri="{BB962C8B-B14F-4D97-AF65-F5344CB8AC3E}">
        <p14:creationId xmlns:p14="http://schemas.microsoft.com/office/powerpoint/2010/main" val="36964518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C8069"/>
        </a:solidFill>
        <a:effectLst/>
      </p:bgPr>
    </p:bg>
    <p:spTree>
      <p:nvGrpSpPr>
        <p:cNvPr id="1" name=""/>
        <p:cNvGrpSpPr/>
        <p:nvPr/>
      </p:nvGrpSpPr>
      <p:grpSpPr>
        <a:xfrm>
          <a:off x="0" y="0"/>
          <a:ext cx="0" cy="0"/>
          <a:chOff x="0" y="0"/>
          <a:chExt cx="0" cy="0"/>
        </a:xfrm>
      </p:grpSpPr>
      <p:sp>
        <p:nvSpPr>
          <p:cNvPr id="2" name="Freeform 2"/>
          <p:cNvSpPr/>
          <p:nvPr/>
        </p:nvSpPr>
        <p:spPr>
          <a:xfrm>
            <a:off x="660700" y="3817303"/>
            <a:ext cx="3240869" cy="2963336"/>
          </a:xfrm>
          <a:custGeom>
            <a:avLst/>
            <a:gdLst/>
            <a:ahLst/>
            <a:cxnLst/>
            <a:rect l="l" t="t" r="r" b="b"/>
            <a:pathLst>
              <a:path w="3240869" h="2963336">
                <a:moveTo>
                  <a:pt x="0" y="0"/>
                </a:moveTo>
                <a:lnTo>
                  <a:pt x="3240868" y="0"/>
                </a:lnTo>
                <a:lnTo>
                  <a:pt x="3240868" y="2963336"/>
                </a:lnTo>
                <a:lnTo>
                  <a:pt x="0" y="296333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KE"/>
          </a:p>
        </p:txBody>
      </p:sp>
      <p:sp>
        <p:nvSpPr>
          <p:cNvPr id="3" name="Freeform 3"/>
          <p:cNvSpPr/>
          <p:nvPr/>
        </p:nvSpPr>
        <p:spPr>
          <a:xfrm>
            <a:off x="6716255" y="3817303"/>
            <a:ext cx="3306074" cy="3283795"/>
          </a:xfrm>
          <a:custGeom>
            <a:avLst/>
            <a:gdLst/>
            <a:ahLst/>
            <a:cxnLst/>
            <a:rect l="l" t="t" r="r" b="b"/>
            <a:pathLst>
              <a:path w="3306074" h="3283795">
                <a:moveTo>
                  <a:pt x="0" y="0"/>
                </a:moveTo>
                <a:lnTo>
                  <a:pt x="3306074" y="0"/>
                </a:lnTo>
                <a:lnTo>
                  <a:pt x="3306074" y="3283795"/>
                </a:lnTo>
                <a:lnTo>
                  <a:pt x="0" y="328379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KE"/>
          </a:p>
        </p:txBody>
      </p:sp>
      <p:sp>
        <p:nvSpPr>
          <p:cNvPr id="4" name="Freeform 4"/>
          <p:cNvSpPr/>
          <p:nvPr/>
        </p:nvSpPr>
        <p:spPr>
          <a:xfrm>
            <a:off x="13347846" y="3657073"/>
            <a:ext cx="3089068" cy="3283795"/>
          </a:xfrm>
          <a:custGeom>
            <a:avLst/>
            <a:gdLst/>
            <a:ahLst/>
            <a:cxnLst/>
            <a:rect l="l" t="t" r="r" b="b"/>
            <a:pathLst>
              <a:path w="3089068" h="3348455">
                <a:moveTo>
                  <a:pt x="0" y="0"/>
                </a:moveTo>
                <a:lnTo>
                  <a:pt x="3089068" y="0"/>
                </a:lnTo>
                <a:lnTo>
                  <a:pt x="3089068" y="3348455"/>
                </a:lnTo>
                <a:lnTo>
                  <a:pt x="0" y="334845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KE" dirty="0"/>
          </a:p>
        </p:txBody>
      </p:sp>
      <p:sp>
        <p:nvSpPr>
          <p:cNvPr id="9" name="TextBox 9"/>
          <p:cNvSpPr txBox="1"/>
          <p:nvPr/>
        </p:nvSpPr>
        <p:spPr>
          <a:xfrm>
            <a:off x="12732327" y="6940868"/>
            <a:ext cx="5562600" cy="2577629"/>
          </a:xfrm>
          <a:prstGeom prst="rect">
            <a:avLst/>
          </a:prstGeom>
        </p:spPr>
        <p:txBody>
          <a:bodyPr wrap="square" lIns="0" tIns="0" rIns="0" bIns="0" rtlCol="0" anchor="t">
            <a:spAutoFit/>
          </a:bodyPr>
          <a:lstStyle/>
          <a:p>
            <a:pPr marL="342900" lvl="0" indent="-342900">
              <a:lnSpc>
                <a:spcPts val="2879"/>
              </a:lnSpc>
              <a:spcBef>
                <a:spcPct val="0"/>
              </a:spcBef>
              <a:buFont typeface="Wingdings" panose="05000000000000000000" pitchFamily="2" charset="2"/>
              <a:buChar char="v"/>
            </a:pPr>
            <a:r>
              <a:rPr lang="en-US" sz="2400" u="sng" dirty="0">
                <a:solidFill>
                  <a:srgbClr val="FFFFFF"/>
                </a:solidFill>
                <a:latin typeface="Franklin Gothic Medium" panose="020B0603020102020204" pitchFamily="34" charset="0"/>
              </a:rPr>
              <a:t>LINKS</a:t>
            </a:r>
          </a:p>
          <a:p>
            <a:pPr lvl="0">
              <a:lnSpc>
                <a:spcPts val="2879"/>
              </a:lnSpc>
              <a:spcBef>
                <a:spcPct val="0"/>
              </a:spcBef>
            </a:pPr>
            <a:r>
              <a:rPr lang="en-US" sz="2000" b="1" i="0" dirty="0">
                <a:solidFill>
                  <a:schemeClr val="bg1"/>
                </a:solidFill>
                <a:effectLst/>
                <a:latin typeface="Franklin Gothic Medium" panose="020B0603020102020204" pitchFamily="34" charset="0"/>
                <a:cs typeface="Times New Roman" panose="02020603050405020304" pitchFamily="18" charset="0"/>
              </a:rPr>
              <a:t>The links dataset comprises links between movie IDs in the </a:t>
            </a:r>
            <a:r>
              <a:rPr lang="en-US" sz="2000" b="1" i="0" dirty="0" err="1">
                <a:solidFill>
                  <a:schemeClr val="bg1"/>
                </a:solidFill>
                <a:effectLst/>
                <a:latin typeface="Franklin Gothic Medium" panose="020B0603020102020204" pitchFamily="34" charset="0"/>
                <a:cs typeface="Times New Roman" panose="02020603050405020304" pitchFamily="18" charset="0"/>
              </a:rPr>
              <a:t>MovieLens</a:t>
            </a:r>
            <a:r>
              <a:rPr lang="en-US" sz="2000" b="1" i="0" dirty="0">
                <a:solidFill>
                  <a:schemeClr val="bg1"/>
                </a:solidFill>
                <a:effectLst/>
                <a:latin typeface="Franklin Gothic Medium" panose="020B0603020102020204" pitchFamily="34" charset="0"/>
                <a:cs typeface="Times New Roman" panose="02020603050405020304" pitchFamily="18" charset="0"/>
              </a:rPr>
              <a:t> dataset and external movie databases. This dataset might offer additional contextual information for content-based filtering, especially for new users.</a:t>
            </a:r>
            <a:endParaRPr lang="en-US" sz="2000" b="1" u="sng" dirty="0">
              <a:solidFill>
                <a:schemeClr val="bg1"/>
              </a:solidFill>
              <a:latin typeface="Franklin Gothic Medium" panose="020B0603020102020204" pitchFamily="34" charset="0"/>
              <a:cs typeface="Times New Roman" panose="02020603050405020304" pitchFamily="18" charset="0"/>
            </a:endParaRPr>
          </a:p>
          <a:p>
            <a:pPr lvl="0">
              <a:lnSpc>
                <a:spcPts val="2879"/>
              </a:lnSpc>
              <a:spcBef>
                <a:spcPct val="0"/>
              </a:spcBef>
            </a:pPr>
            <a:endParaRPr lang="en-US" sz="2400" u="sng" dirty="0">
              <a:solidFill>
                <a:srgbClr val="FFFFFF"/>
              </a:solidFill>
              <a:latin typeface="Franklin Gothic Medium" panose="020B0603020102020204" pitchFamily="34" charset="0"/>
            </a:endParaRPr>
          </a:p>
        </p:txBody>
      </p:sp>
      <p:sp>
        <p:nvSpPr>
          <p:cNvPr id="11" name="TextBox 11"/>
          <p:cNvSpPr txBox="1"/>
          <p:nvPr/>
        </p:nvSpPr>
        <p:spPr>
          <a:xfrm>
            <a:off x="3027481" y="-357582"/>
            <a:ext cx="10093652" cy="1156727"/>
          </a:xfrm>
          <a:prstGeom prst="rect">
            <a:avLst/>
          </a:prstGeom>
        </p:spPr>
        <p:txBody>
          <a:bodyPr wrap="square" lIns="0" tIns="0" rIns="0" bIns="0" rtlCol="0" anchor="t">
            <a:spAutoFit/>
          </a:bodyPr>
          <a:lstStyle/>
          <a:p>
            <a:pPr marL="0" lvl="0" indent="0" algn="ctr">
              <a:lnSpc>
                <a:spcPts val="10800"/>
              </a:lnSpc>
              <a:spcBef>
                <a:spcPct val="0"/>
              </a:spcBef>
            </a:pPr>
            <a:r>
              <a:rPr lang="en-US" sz="4000" u="sng" dirty="0">
                <a:solidFill>
                  <a:srgbClr val="FFFFFF"/>
                </a:solidFill>
                <a:latin typeface="Franklin Gothic Demi" panose="020B0703020102020204" pitchFamily="34" charset="0"/>
              </a:rPr>
              <a:t>DATA UNDERSTANDING</a:t>
            </a:r>
          </a:p>
        </p:txBody>
      </p:sp>
      <p:sp>
        <p:nvSpPr>
          <p:cNvPr id="12" name="TextBox 11">
            <a:extLst>
              <a:ext uri="{FF2B5EF4-FFF2-40B4-BE49-F238E27FC236}">
                <a16:creationId xmlns:a16="http://schemas.microsoft.com/office/drawing/2014/main" id="{6CD18EF8-B99E-0C0C-FABC-46A3B00FD155}"/>
              </a:ext>
            </a:extLst>
          </p:cNvPr>
          <p:cNvSpPr txBox="1"/>
          <p:nvPr/>
        </p:nvSpPr>
        <p:spPr>
          <a:xfrm>
            <a:off x="2499111" y="1490419"/>
            <a:ext cx="12378029" cy="2246769"/>
          </a:xfrm>
          <a:prstGeom prst="rect">
            <a:avLst/>
          </a:prstGeom>
          <a:noFill/>
        </p:spPr>
        <p:txBody>
          <a:bodyPr wrap="square" rtlCol="0">
            <a:spAutoFit/>
          </a:bodyPr>
          <a:lstStyle/>
          <a:p>
            <a:r>
              <a:rPr lang="en-US" sz="2800" b="1" i="0" dirty="0">
                <a:solidFill>
                  <a:schemeClr val="bg1"/>
                </a:solidFill>
                <a:effectLst/>
                <a:latin typeface="Franklin Gothic Medium" panose="020B0603020102020204" pitchFamily="34" charset="0"/>
                <a:cs typeface="Times New Roman" panose="02020603050405020304" pitchFamily="18" charset="0"/>
              </a:rPr>
              <a:t>The </a:t>
            </a:r>
            <a:r>
              <a:rPr lang="en-US" sz="2800" b="1" i="0" dirty="0" err="1">
                <a:solidFill>
                  <a:schemeClr val="bg1"/>
                </a:solidFill>
                <a:effectLst/>
                <a:latin typeface="Franklin Gothic Medium" panose="020B0603020102020204" pitchFamily="34" charset="0"/>
                <a:cs typeface="Times New Roman" panose="02020603050405020304" pitchFamily="18" charset="0"/>
              </a:rPr>
              <a:t>MovieLens</a:t>
            </a:r>
            <a:r>
              <a:rPr lang="en-US" sz="2800" b="1" i="0" dirty="0">
                <a:solidFill>
                  <a:schemeClr val="bg1"/>
                </a:solidFill>
                <a:effectLst/>
                <a:latin typeface="Franklin Gothic Medium" panose="020B0603020102020204" pitchFamily="34" charset="0"/>
                <a:cs typeface="Times New Roman" panose="02020603050405020304" pitchFamily="18" charset="0"/>
              </a:rPr>
              <a:t> dataset from the University of Minnesota serves as the foundation for this recommendation system. The dataset consists of three main components: movies, ratings, and links. These components provide comprehensive information about user interactions and preferences within the movie platform.</a:t>
            </a:r>
            <a:endParaRPr lang="en-KE" sz="2800" b="1" dirty="0">
              <a:solidFill>
                <a:schemeClr val="bg1"/>
              </a:solidFill>
              <a:latin typeface="Franklin Gothic Medium" panose="020B0603020102020204" pitchFamily="34" charset="0"/>
              <a:cs typeface="Times New Roman" panose="02020603050405020304" pitchFamily="18" charset="0"/>
            </a:endParaRPr>
          </a:p>
        </p:txBody>
      </p:sp>
      <p:sp>
        <p:nvSpPr>
          <p:cNvPr id="14" name="TextBox 13">
            <a:extLst>
              <a:ext uri="{FF2B5EF4-FFF2-40B4-BE49-F238E27FC236}">
                <a16:creationId xmlns:a16="http://schemas.microsoft.com/office/drawing/2014/main" id="{E1810754-B257-237A-3346-3D856C53557A}"/>
              </a:ext>
            </a:extLst>
          </p:cNvPr>
          <p:cNvSpPr txBox="1"/>
          <p:nvPr/>
        </p:nvSpPr>
        <p:spPr>
          <a:xfrm>
            <a:off x="246181" y="6940868"/>
            <a:ext cx="5562601" cy="1692771"/>
          </a:xfrm>
          <a:prstGeom prst="rect">
            <a:avLst/>
          </a:prstGeom>
          <a:noFill/>
        </p:spPr>
        <p:txBody>
          <a:bodyPr wrap="square" rtlCol="0">
            <a:spAutoFit/>
          </a:bodyPr>
          <a:lstStyle/>
          <a:p>
            <a:pPr marL="285750" indent="-285750">
              <a:buFont typeface="Wingdings" panose="05000000000000000000" pitchFamily="2" charset="2"/>
              <a:buChar char="v"/>
            </a:pPr>
            <a:r>
              <a:rPr lang="en-US" sz="2400" u="sng" dirty="0">
                <a:solidFill>
                  <a:schemeClr val="bg1"/>
                </a:solidFill>
                <a:latin typeface="Franklin Gothic Medium" panose="020B0603020102020204" pitchFamily="34" charset="0"/>
              </a:rPr>
              <a:t>MOVIES</a:t>
            </a:r>
          </a:p>
          <a:p>
            <a:r>
              <a:rPr lang="en-US" sz="2000" b="1" i="0" dirty="0">
                <a:solidFill>
                  <a:schemeClr val="bg1"/>
                </a:solidFill>
                <a:effectLst/>
                <a:latin typeface="Franklin Gothic Medium" panose="020B0603020102020204" pitchFamily="34" charset="0"/>
                <a:cs typeface="Times New Roman" panose="02020603050405020304" pitchFamily="18" charset="0"/>
              </a:rPr>
              <a:t>The movies dataset includes information about each movie, such as movie ID, title, and genres. This dataset helps enrich the recommendations by providing details about the movies themselves</a:t>
            </a:r>
            <a:endParaRPr lang="en-KE" sz="2000" b="1" u="sng" dirty="0">
              <a:solidFill>
                <a:schemeClr val="bg1"/>
              </a:solidFill>
              <a:latin typeface="Franklin Gothic Medium" panose="020B0603020102020204" pitchFamily="34" charset="0"/>
              <a:cs typeface="Times New Roman" panose="02020603050405020304" pitchFamily="18" charset="0"/>
            </a:endParaRPr>
          </a:p>
        </p:txBody>
      </p:sp>
      <p:sp>
        <p:nvSpPr>
          <p:cNvPr id="15" name="TextBox 14">
            <a:extLst>
              <a:ext uri="{FF2B5EF4-FFF2-40B4-BE49-F238E27FC236}">
                <a16:creationId xmlns:a16="http://schemas.microsoft.com/office/drawing/2014/main" id="{12C245CC-147B-16CC-46F6-796E3CD1D218}"/>
              </a:ext>
            </a:extLst>
          </p:cNvPr>
          <p:cNvSpPr txBox="1"/>
          <p:nvPr/>
        </p:nvSpPr>
        <p:spPr>
          <a:xfrm>
            <a:off x="6167489" y="6810737"/>
            <a:ext cx="6311731" cy="1754326"/>
          </a:xfrm>
          <a:prstGeom prst="rect">
            <a:avLst/>
          </a:prstGeom>
          <a:noFill/>
        </p:spPr>
        <p:txBody>
          <a:bodyPr wrap="square" rtlCol="0">
            <a:spAutoFit/>
          </a:bodyPr>
          <a:lstStyle/>
          <a:p>
            <a:pPr marL="285750" indent="-285750">
              <a:buFont typeface="Wingdings" panose="05000000000000000000" pitchFamily="2" charset="2"/>
              <a:buChar char="v"/>
            </a:pPr>
            <a:r>
              <a:rPr lang="en-US" sz="2800" u="sng" dirty="0">
                <a:solidFill>
                  <a:schemeClr val="bg1"/>
                </a:solidFill>
                <a:latin typeface="Franklin Gothic Medium" panose="020B0603020102020204" pitchFamily="34" charset="0"/>
                <a:cs typeface="Times New Roman" panose="02020603050405020304" pitchFamily="18" charset="0"/>
              </a:rPr>
              <a:t>RATINGS</a:t>
            </a:r>
          </a:p>
          <a:p>
            <a:r>
              <a:rPr lang="en-US" sz="2000" b="1" i="0" dirty="0">
                <a:solidFill>
                  <a:schemeClr val="bg1"/>
                </a:solidFill>
                <a:effectLst/>
                <a:latin typeface="Franklin Gothic Medium" panose="020B0603020102020204" pitchFamily="34" charset="0"/>
                <a:cs typeface="Times New Roman" panose="02020603050405020304" pitchFamily="18" charset="0"/>
              </a:rPr>
              <a:t>The ratings dataset contains user-movie interactions, including user IDs, movie IDs, and ratings. Collaborative filtering algorithms will leverage this dataset to predict movie ratings for users based on their historical ratings.</a:t>
            </a:r>
            <a:endParaRPr lang="en-KE" sz="2000" b="1" u="sng" dirty="0">
              <a:solidFill>
                <a:schemeClr val="bg1"/>
              </a:solidFill>
              <a:latin typeface="Franklin Gothic Medium" panose="020B0603020102020204" pitchFamily="34" charset="0"/>
              <a:cs typeface="Times New Roman" panose="02020603050405020304" pitchFamily="18"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8F3E1"/>
        </a:solidFill>
        <a:effectLst/>
      </p:bgPr>
    </p:bg>
    <p:spTree>
      <p:nvGrpSpPr>
        <p:cNvPr id="1" name=""/>
        <p:cNvGrpSpPr/>
        <p:nvPr/>
      </p:nvGrpSpPr>
      <p:grpSpPr>
        <a:xfrm>
          <a:off x="0" y="0"/>
          <a:ext cx="0" cy="0"/>
          <a:chOff x="0" y="0"/>
          <a:chExt cx="0" cy="0"/>
        </a:xfrm>
      </p:grpSpPr>
      <p:sp>
        <p:nvSpPr>
          <p:cNvPr id="2" name="Freeform 2"/>
          <p:cNvSpPr/>
          <p:nvPr/>
        </p:nvSpPr>
        <p:spPr>
          <a:xfrm rot="-2013805">
            <a:off x="15569946" y="-1039090"/>
            <a:ext cx="4118536" cy="4640887"/>
          </a:xfrm>
          <a:custGeom>
            <a:avLst/>
            <a:gdLst/>
            <a:ahLst/>
            <a:cxnLst/>
            <a:rect l="l" t="t" r="r" b="b"/>
            <a:pathLst>
              <a:path w="4118536" h="4640887">
                <a:moveTo>
                  <a:pt x="0" y="0"/>
                </a:moveTo>
                <a:lnTo>
                  <a:pt x="4118536" y="0"/>
                </a:lnTo>
                <a:lnTo>
                  <a:pt x="4118536" y="4640887"/>
                </a:lnTo>
                <a:lnTo>
                  <a:pt x="0" y="464088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KE"/>
          </a:p>
        </p:txBody>
      </p:sp>
      <p:sp>
        <p:nvSpPr>
          <p:cNvPr id="11" name="TextBox 10">
            <a:extLst>
              <a:ext uri="{FF2B5EF4-FFF2-40B4-BE49-F238E27FC236}">
                <a16:creationId xmlns:a16="http://schemas.microsoft.com/office/drawing/2014/main" id="{626A692E-064D-A025-3168-6C5981D15F8C}"/>
              </a:ext>
            </a:extLst>
          </p:cNvPr>
          <p:cNvSpPr txBox="1"/>
          <p:nvPr/>
        </p:nvSpPr>
        <p:spPr>
          <a:xfrm>
            <a:off x="1447800" y="9040490"/>
            <a:ext cx="17103981" cy="1231106"/>
          </a:xfrm>
          <a:prstGeom prst="rect">
            <a:avLst/>
          </a:prstGeom>
          <a:noFill/>
        </p:spPr>
        <p:txBody>
          <a:bodyPr wrap="square" rtlCol="0">
            <a:spAutoFit/>
          </a:bodyPr>
          <a:lstStyle/>
          <a:p>
            <a:r>
              <a:rPr lang="en-US" sz="2800" dirty="0">
                <a:latin typeface="Franklin Gothic Medium" panose="020B0603020102020204" pitchFamily="34" charset="0"/>
              </a:rPr>
              <a:t>Movies with action as a genre recorded the highest count whereas movies with war as the genre had the lowest count.</a:t>
            </a:r>
          </a:p>
          <a:p>
            <a:endParaRPr lang="en-KE" dirty="0">
              <a:latin typeface="Franklin Gothic Medium" panose="020B0603020102020204" pitchFamily="34" charset="0"/>
            </a:endParaRPr>
          </a:p>
        </p:txBody>
      </p:sp>
      <p:pic>
        <p:nvPicPr>
          <p:cNvPr id="5" name="Picture 4">
            <a:extLst>
              <a:ext uri="{FF2B5EF4-FFF2-40B4-BE49-F238E27FC236}">
                <a16:creationId xmlns:a16="http://schemas.microsoft.com/office/drawing/2014/main" id="{4A7EE996-1413-5ECE-30BD-9D63D9861E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05000" y="1690760"/>
            <a:ext cx="13545307" cy="6864123"/>
          </a:xfrm>
          <a:prstGeom prst="rect">
            <a:avLst/>
          </a:prstGeom>
        </p:spPr>
      </p:pic>
      <p:sp>
        <p:nvSpPr>
          <p:cNvPr id="7" name="TextBox 6">
            <a:extLst>
              <a:ext uri="{FF2B5EF4-FFF2-40B4-BE49-F238E27FC236}">
                <a16:creationId xmlns:a16="http://schemas.microsoft.com/office/drawing/2014/main" id="{72A02B7A-E302-5AED-9BD8-54D88DAB152F}"/>
              </a:ext>
            </a:extLst>
          </p:cNvPr>
          <p:cNvSpPr txBox="1"/>
          <p:nvPr/>
        </p:nvSpPr>
        <p:spPr>
          <a:xfrm>
            <a:off x="4267200" y="573467"/>
            <a:ext cx="8004164" cy="707886"/>
          </a:xfrm>
          <a:prstGeom prst="rect">
            <a:avLst/>
          </a:prstGeom>
          <a:noFill/>
        </p:spPr>
        <p:txBody>
          <a:bodyPr wrap="square" rtlCol="0">
            <a:spAutoFit/>
          </a:bodyPr>
          <a:lstStyle/>
          <a:p>
            <a:pPr algn="ctr"/>
            <a:r>
              <a:rPr lang="en-US" sz="4000" u="sng" dirty="0">
                <a:latin typeface="Franklin Gothic Demi" panose="020B0703020102020204" pitchFamily="34" charset="0"/>
                <a:cs typeface="Times New Roman" panose="02020603050405020304" pitchFamily="18" charset="0"/>
              </a:rPr>
              <a:t>DISTRIBUTION OF MOVIE GENRES</a:t>
            </a:r>
            <a:endParaRPr lang="en-KE" sz="4000" u="sng" dirty="0">
              <a:latin typeface="Franklin Gothic Demi" panose="020B0703020102020204" pitchFamily="34" charset="0"/>
              <a:cs typeface="Times New Roman" panose="02020603050405020304" pitchFamily="18"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EC8069"/>
        </a:solidFill>
        <a:effectLst/>
      </p:bgPr>
    </p:bg>
    <p:spTree>
      <p:nvGrpSpPr>
        <p:cNvPr id="1" name=""/>
        <p:cNvGrpSpPr/>
        <p:nvPr/>
      </p:nvGrpSpPr>
      <p:grpSpPr>
        <a:xfrm>
          <a:off x="0" y="0"/>
          <a:ext cx="0" cy="0"/>
          <a:chOff x="0" y="0"/>
          <a:chExt cx="0" cy="0"/>
        </a:xfrm>
      </p:grpSpPr>
      <p:sp>
        <p:nvSpPr>
          <p:cNvPr id="10" name="Freeform 2">
            <a:extLst>
              <a:ext uri="{FF2B5EF4-FFF2-40B4-BE49-F238E27FC236}">
                <a16:creationId xmlns:a16="http://schemas.microsoft.com/office/drawing/2014/main" id="{C3F028F7-E62E-493C-A84C-6FFA691B649D}"/>
              </a:ext>
            </a:extLst>
          </p:cNvPr>
          <p:cNvSpPr/>
          <p:nvPr/>
        </p:nvSpPr>
        <p:spPr>
          <a:xfrm rot="-2013805">
            <a:off x="15764314" y="-1635139"/>
            <a:ext cx="3688069" cy="4640887"/>
          </a:xfrm>
          <a:custGeom>
            <a:avLst/>
            <a:gdLst/>
            <a:ahLst/>
            <a:cxnLst/>
            <a:rect l="l" t="t" r="r" b="b"/>
            <a:pathLst>
              <a:path w="4118536" h="4640887">
                <a:moveTo>
                  <a:pt x="0" y="0"/>
                </a:moveTo>
                <a:lnTo>
                  <a:pt x="4118536" y="0"/>
                </a:lnTo>
                <a:lnTo>
                  <a:pt x="4118536" y="4640887"/>
                </a:lnTo>
                <a:lnTo>
                  <a:pt x="0" y="464088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KE"/>
          </a:p>
        </p:txBody>
      </p:sp>
      <p:sp>
        <p:nvSpPr>
          <p:cNvPr id="13" name="Freeform 6">
            <a:extLst>
              <a:ext uri="{FF2B5EF4-FFF2-40B4-BE49-F238E27FC236}">
                <a16:creationId xmlns:a16="http://schemas.microsoft.com/office/drawing/2014/main" id="{5C3B37E0-94AE-4C26-9C91-4D19AF261AAE}"/>
              </a:ext>
            </a:extLst>
          </p:cNvPr>
          <p:cNvSpPr/>
          <p:nvPr/>
        </p:nvSpPr>
        <p:spPr>
          <a:xfrm rot="2461460">
            <a:off x="-1412738" y="6783378"/>
            <a:ext cx="4065758" cy="3717586"/>
          </a:xfrm>
          <a:custGeom>
            <a:avLst/>
            <a:gdLst/>
            <a:ahLst/>
            <a:cxnLst/>
            <a:rect l="l" t="t" r="r" b="b"/>
            <a:pathLst>
              <a:path w="4065758" h="3717586">
                <a:moveTo>
                  <a:pt x="0" y="0"/>
                </a:moveTo>
                <a:lnTo>
                  <a:pt x="4065758" y="0"/>
                </a:lnTo>
                <a:lnTo>
                  <a:pt x="4065758" y="3717585"/>
                </a:lnTo>
                <a:lnTo>
                  <a:pt x="0" y="371758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KE" dirty="0"/>
          </a:p>
        </p:txBody>
      </p:sp>
      <p:sp>
        <p:nvSpPr>
          <p:cNvPr id="16" name="TextBox 15">
            <a:extLst>
              <a:ext uri="{FF2B5EF4-FFF2-40B4-BE49-F238E27FC236}">
                <a16:creationId xmlns:a16="http://schemas.microsoft.com/office/drawing/2014/main" id="{3197A024-9163-404A-97A5-6ACBC2575ADD}"/>
              </a:ext>
            </a:extLst>
          </p:cNvPr>
          <p:cNvSpPr txBox="1"/>
          <p:nvPr/>
        </p:nvSpPr>
        <p:spPr>
          <a:xfrm>
            <a:off x="4191000" y="685304"/>
            <a:ext cx="8839200" cy="707886"/>
          </a:xfrm>
          <a:prstGeom prst="rect">
            <a:avLst/>
          </a:prstGeom>
          <a:noFill/>
        </p:spPr>
        <p:txBody>
          <a:bodyPr wrap="square" rtlCol="0">
            <a:spAutoFit/>
          </a:bodyPr>
          <a:lstStyle/>
          <a:p>
            <a:pPr algn="ctr"/>
            <a:r>
              <a:rPr lang="en-US" sz="4000" u="sng" dirty="0">
                <a:latin typeface="Franklin Gothic Demi" panose="020B0703020102020204" pitchFamily="34" charset="0"/>
                <a:cs typeface="Times New Roman" panose="02020603050405020304" pitchFamily="18" charset="0"/>
              </a:rPr>
              <a:t>AVERAGE RATINGS BY AGE GROUPS</a:t>
            </a:r>
            <a:endParaRPr lang="en-KE" sz="4000" u="sng" dirty="0">
              <a:latin typeface="Franklin Gothic Demi" panose="020B0703020102020204" pitchFamily="34" charset="0"/>
              <a:cs typeface="Times New Roman" panose="02020603050405020304" pitchFamily="18" charset="0"/>
            </a:endParaRPr>
          </a:p>
        </p:txBody>
      </p:sp>
      <p:sp>
        <p:nvSpPr>
          <p:cNvPr id="17" name="TextBox 16">
            <a:extLst>
              <a:ext uri="{FF2B5EF4-FFF2-40B4-BE49-F238E27FC236}">
                <a16:creationId xmlns:a16="http://schemas.microsoft.com/office/drawing/2014/main" id="{7B1A5CD5-0CF0-45CF-8A31-843376266389}"/>
              </a:ext>
            </a:extLst>
          </p:cNvPr>
          <p:cNvSpPr txBox="1"/>
          <p:nvPr/>
        </p:nvSpPr>
        <p:spPr>
          <a:xfrm>
            <a:off x="4516361" y="8191500"/>
            <a:ext cx="11208486" cy="1231106"/>
          </a:xfrm>
          <a:prstGeom prst="rect">
            <a:avLst/>
          </a:prstGeom>
          <a:noFill/>
        </p:spPr>
        <p:txBody>
          <a:bodyPr wrap="square" rtlCol="0">
            <a:spAutoFit/>
          </a:bodyPr>
          <a:lstStyle/>
          <a:p>
            <a:r>
              <a:rPr lang="en-US" sz="2800" dirty="0">
                <a:latin typeface="Franklin Gothic Medium" panose="020B0603020102020204" pitchFamily="34" charset="0"/>
              </a:rPr>
              <a:t>People aged between 51-60 had the highest average movie rating</a:t>
            </a:r>
          </a:p>
          <a:p>
            <a:r>
              <a:rPr lang="en-US" sz="2800" dirty="0">
                <a:latin typeface="Franklin Gothic Medium" panose="020B0603020102020204" pitchFamily="34" charset="0"/>
              </a:rPr>
              <a:t>The lowest movie rating came from people aged between 91-100</a:t>
            </a:r>
          </a:p>
          <a:p>
            <a:endParaRPr lang="en-KE" dirty="0">
              <a:latin typeface="Franklin Gothic Medium" panose="020B0603020102020204" pitchFamily="34" charset="0"/>
            </a:endParaRPr>
          </a:p>
        </p:txBody>
      </p:sp>
      <p:pic>
        <p:nvPicPr>
          <p:cNvPr id="18" name="Picture 17">
            <a:extLst>
              <a:ext uri="{FF2B5EF4-FFF2-40B4-BE49-F238E27FC236}">
                <a16:creationId xmlns:a16="http://schemas.microsoft.com/office/drawing/2014/main" id="{03E27336-1CA3-4A89-BD4A-2E84E1CD58E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76400" y="1644553"/>
            <a:ext cx="14370862" cy="6295583"/>
          </a:xfrm>
          <a:prstGeom prst="rect">
            <a:avLst/>
          </a:prstGeom>
        </p:spPr>
      </p:pic>
    </p:spTree>
    <p:extLst>
      <p:ext uri="{BB962C8B-B14F-4D97-AF65-F5344CB8AC3E}">
        <p14:creationId xmlns:p14="http://schemas.microsoft.com/office/powerpoint/2010/main" val="20350590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8F3E1"/>
        </a:solidFill>
        <a:effectLst/>
      </p:bgPr>
    </p:bg>
    <p:spTree>
      <p:nvGrpSpPr>
        <p:cNvPr id="1" name=""/>
        <p:cNvGrpSpPr/>
        <p:nvPr/>
      </p:nvGrpSpPr>
      <p:grpSpPr>
        <a:xfrm>
          <a:off x="0" y="0"/>
          <a:ext cx="0" cy="0"/>
          <a:chOff x="0" y="0"/>
          <a:chExt cx="0" cy="0"/>
        </a:xfrm>
      </p:grpSpPr>
      <p:sp>
        <p:nvSpPr>
          <p:cNvPr id="4" name="TextBox 4"/>
          <p:cNvSpPr txBox="1"/>
          <p:nvPr/>
        </p:nvSpPr>
        <p:spPr>
          <a:xfrm>
            <a:off x="2133600" y="147825"/>
            <a:ext cx="12804764" cy="1266116"/>
          </a:xfrm>
          <a:prstGeom prst="rect">
            <a:avLst/>
          </a:prstGeom>
        </p:spPr>
        <p:txBody>
          <a:bodyPr lIns="0" tIns="0" rIns="0" bIns="0" rtlCol="0" anchor="t">
            <a:spAutoFit/>
          </a:bodyPr>
          <a:lstStyle/>
          <a:p>
            <a:pPr algn="ctr">
              <a:lnSpc>
                <a:spcPts val="10800"/>
              </a:lnSpc>
            </a:pPr>
            <a:endParaRPr lang="en-US" sz="6600" b="1" u="sng" dirty="0">
              <a:solidFill>
                <a:srgbClr val="5271FF"/>
              </a:solidFill>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E9F5266D-DBBD-6E6A-8591-3C2C97D93541}"/>
              </a:ext>
            </a:extLst>
          </p:cNvPr>
          <p:cNvSpPr txBox="1"/>
          <p:nvPr/>
        </p:nvSpPr>
        <p:spPr>
          <a:xfrm>
            <a:off x="4000500" y="71268"/>
            <a:ext cx="9070964" cy="707886"/>
          </a:xfrm>
          <a:prstGeom prst="rect">
            <a:avLst/>
          </a:prstGeom>
          <a:noFill/>
        </p:spPr>
        <p:txBody>
          <a:bodyPr wrap="square" rtlCol="0">
            <a:spAutoFit/>
          </a:bodyPr>
          <a:lstStyle/>
          <a:p>
            <a:pPr algn="ctr"/>
            <a:r>
              <a:rPr lang="en-US" sz="4000" u="sng" dirty="0">
                <a:latin typeface="Franklin Gothic Demi" panose="020B0703020102020204" pitchFamily="34" charset="0"/>
                <a:cs typeface="Times New Roman" panose="02020603050405020304" pitchFamily="18" charset="0"/>
              </a:rPr>
              <a:t> GENRE WORDCLOUD </a:t>
            </a:r>
            <a:endParaRPr lang="en-KE" sz="4000" u="sng" dirty="0">
              <a:latin typeface="Franklin Gothic Demi" panose="020B0703020102020204" pitchFamily="34" charset="0"/>
              <a:cs typeface="Times New Roman" panose="02020603050405020304" pitchFamily="18" charset="0"/>
            </a:endParaRPr>
          </a:p>
        </p:txBody>
      </p:sp>
      <p:sp>
        <p:nvSpPr>
          <p:cNvPr id="11" name="TextBox 10">
            <a:extLst>
              <a:ext uri="{FF2B5EF4-FFF2-40B4-BE49-F238E27FC236}">
                <a16:creationId xmlns:a16="http://schemas.microsoft.com/office/drawing/2014/main" id="{626A692E-064D-A025-3168-6C5981D15F8C}"/>
              </a:ext>
            </a:extLst>
          </p:cNvPr>
          <p:cNvSpPr txBox="1"/>
          <p:nvPr/>
        </p:nvSpPr>
        <p:spPr>
          <a:xfrm>
            <a:off x="193347" y="2765841"/>
            <a:ext cx="5674053" cy="800219"/>
          </a:xfrm>
          <a:prstGeom prst="rect">
            <a:avLst/>
          </a:prstGeom>
          <a:noFill/>
        </p:spPr>
        <p:txBody>
          <a:bodyPr wrap="square" rtlCol="0">
            <a:spAutoFit/>
          </a:bodyPr>
          <a:lstStyle/>
          <a:p>
            <a:endParaRPr lang="en-US" sz="2800" dirty="0"/>
          </a:p>
          <a:p>
            <a:endParaRPr lang="en-KE" dirty="0"/>
          </a:p>
        </p:txBody>
      </p:sp>
      <p:pic>
        <p:nvPicPr>
          <p:cNvPr id="5" name="Picture 4">
            <a:extLst>
              <a:ext uri="{FF2B5EF4-FFF2-40B4-BE49-F238E27FC236}">
                <a16:creationId xmlns:a16="http://schemas.microsoft.com/office/drawing/2014/main" id="{7BD2F54A-32B5-6410-4051-2DFABDAE36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3600" y="946710"/>
            <a:ext cx="14706600" cy="7373334"/>
          </a:xfrm>
          <a:prstGeom prst="rect">
            <a:avLst/>
          </a:prstGeom>
        </p:spPr>
      </p:pic>
      <p:sp>
        <p:nvSpPr>
          <p:cNvPr id="7" name="TextBox 6">
            <a:extLst>
              <a:ext uri="{FF2B5EF4-FFF2-40B4-BE49-F238E27FC236}">
                <a16:creationId xmlns:a16="http://schemas.microsoft.com/office/drawing/2014/main" id="{42B12C66-E9F0-CCB6-22A0-5856ED086730}"/>
              </a:ext>
            </a:extLst>
          </p:cNvPr>
          <p:cNvSpPr txBox="1"/>
          <p:nvPr/>
        </p:nvSpPr>
        <p:spPr>
          <a:xfrm>
            <a:off x="2819400" y="8703430"/>
            <a:ext cx="12986947" cy="830997"/>
          </a:xfrm>
          <a:prstGeom prst="rect">
            <a:avLst/>
          </a:prstGeom>
          <a:noFill/>
        </p:spPr>
        <p:txBody>
          <a:bodyPr wrap="square" rtlCol="0">
            <a:spAutoFit/>
          </a:bodyPr>
          <a:lstStyle/>
          <a:p>
            <a:r>
              <a:rPr lang="en-US" sz="2400" dirty="0">
                <a:latin typeface="Franklin Gothic Medium" panose="020B0603020102020204" pitchFamily="34" charset="0"/>
              </a:rPr>
              <a:t>The following visualization is a word cloud of movie genres. </a:t>
            </a:r>
          </a:p>
          <a:p>
            <a:r>
              <a:rPr lang="en-US" sz="2400" dirty="0">
                <a:latin typeface="Franklin Gothic Medium" panose="020B0603020102020204" pitchFamily="34" charset="0"/>
              </a:rPr>
              <a:t>It works by displaying the genres relative to the frequency of that genre in the dataset</a:t>
            </a:r>
          </a:p>
        </p:txBody>
      </p:sp>
    </p:spTree>
    <p:extLst>
      <p:ext uri="{BB962C8B-B14F-4D97-AF65-F5344CB8AC3E}">
        <p14:creationId xmlns:p14="http://schemas.microsoft.com/office/powerpoint/2010/main" val="27467274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EC8069"/>
        </a:solidFill>
        <a:effectLst/>
      </p:bgPr>
    </p:bg>
    <p:spTree>
      <p:nvGrpSpPr>
        <p:cNvPr id="1" name=""/>
        <p:cNvGrpSpPr/>
        <p:nvPr/>
      </p:nvGrpSpPr>
      <p:grpSpPr>
        <a:xfrm>
          <a:off x="0" y="0"/>
          <a:ext cx="0" cy="0"/>
          <a:chOff x="0" y="0"/>
          <a:chExt cx="0" cy="0"/>
        </a:xfrm>
      </p:grpSpPr>
      <p:sp>
        <p:nvSpPr>
          <p:cNvPr id="9" name="Freeform 6">
            <a:extLst>
              <a:ext uri="{FF2B5EF4-FFF2-40B4-BE49-F238E27FC236}">
                <a16:creationId xmlns:a16="http://schemas.microsoft.com/office/drawing/2014/main" id="{6872DFED-8C3F-40A9-BF95-99240AB48CD1}"/>
              </a:ext>
            </a:extLst>
          </p:cNvPr>
          <p:cNvSpPr/>
          <p:nvPr/>
        </p:nvSpPr>
        <p:spPr>
          <a:xfrm rot="2461460">
            <a:off x="-1412738" y="6783378"/>
            <a:ext cx="4065758" cy="3717586"/>
          </a:xfrm>
          <a:custGeom>
            <a:avLst/>
            <a:gdLst/>
            <a:ahLst/>
            <a:cxnLst/>
            <a:rect l="l" t="t" r="r" b="b"/>
            <a:pathLst>
              <a:path w="4065758" h="3717586">
                <a:moveTo>
                  <a:pt x="0" y="0"/>
                </a:moveTo>
                <a:lnTo>
                  <a:pt x="4065758" y="0"/>
                </a:lnTo>
                <a:lnTo>
                  <a:pt x="4065758" y="3717585"/>
                </a:lnTo>
                <a:lnTo>
                  <a:pt x="0" y="371758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KE" dirty="0"/>
          </a:p>
        </p:txBody>
      </p:sp>
      <p:sp>
        <p:nvSpPr>
          <p:cNvPr id="11" name="TextBox 10">
            <a:extLst>
              <a:ext uri="{FF2B5EF4-FFF2-40B4-BE49-F238E27FC236}">
                <a16:creationId xmlns:a16="http://schemas.microsoft.com/office/drawing/2014/main" id="{A32ED596-0EB2-44DD-A029-A906806ECD39}"/>
              </a:ext>
            </a:extLst>
          </p:cNvPr>
          <p:cNvSpPr txBox="1"/>
          <p:nvPr/>
        </p:nvSpPr>
        <p:spPr>
          <a:xfrm>
            <a:off x="1981200" y="361473"/>
            <a:ext cx="13868400" cy="707886"/>
          </a:xfrm>
          <a:prstGeom prst="rect">
            <a:avLst/>
          </a:prstGeom>
          <a:noFill/>
        </p:spPr>
        <p:txBody>
          <a:bodyPr wrap="square" rtlCol="0">
            <a:spAutoFit/>
          </a:bodyPr>
          <a:lstStyle/>
          <a:p>
            <a:pPr algn="ctr"/>
            <a:r>
              <a:rPr lang="en-US" sz="4000" u="sng" dirty="0">
                <a:latin typeface="Franklin Gothic Demi" panose="020B0703020102020204" pitchFamily="34" charset="0"/>
                <a:cs typeface="Times New Roman" panose="02020603050405020304" pitchFamily="18" charset="0"/>
              </a:rPr>
              <a:t>MOVIE GENRES BY USER RATINGS</a:t>
            </a:r>
            <a:endParaRPr lang="en-KE" sz="4000" u="sng" dirty="0">
              <a:latin typeface="Franklin Gothic Demi" panose="020B0703020102020204" pitchFamily="34" charset="0"/>
              <a:cs typeface="Times New Roman" panose="02020603050405020304" pitchFamily="18" charset="0"/>
            </a:endParaRPr>
          </a:p>
        </p:txBody>
      </p:sp>
      <p:sp>
        <p:nvSpPr>
          <p:cNvPr id="12" name="TextBox 11">
            <a:extLst>
              <a:ext uri="{FF2B5EF4-FFF2-40B4-BE49-F238E27FC236}">
                <a16:creationId xmlns:a16="http://schemas.microsoft.com/office/drawing/2014/main" id="{56C6693F-2610-4D9F-9FD2-2FB526BCE91E}"/>
              </a:ext>
            </a:extLst>
          </p:cNvPr>
          <p:cNvSpPr txBox="1"/>
          <p:nvPr/>
        </p:nvSpPr>
        <p:spPr>
          <a:xfrm>
            <a:off x="193347" y="2765841"/>
            <a:ext cx="4686917" cy="2523768"/>
          </a:xfrm>
          <a:prstGeom prst="rect">
            <a:avLst/>
          </a:prstGeom>
          <a:noFill/>
        </p:spPr>
        <p:txBody>
          <a:bodyPr wrap="square" rtlCol="0">
            <a:spAutoFit/>
          </a:bodyPr>
          <a:lstStyle/>
          <a:p>
            <a:r>
              <a:rPr lang="en-US" sz="2800" dirty="0">
                <a:latin typeface="Franklin Gothic Medium" panose="020B0603020102020204" pitchFamily="34" charset="0"/>
              </a:rPr>
              <a:t>From the visualization, majority of user ratings came from column 4</a:t>
            </a:r>
          </a:p>
          <a:p>
            <a:r>
              <a:rPr lang="en-US" sz="2800" dirty="0">
                <a:latin typeface="Franklin Gothic Medium" panose="020B0603020102020204" pitchFamily="34" charset="0"/>
              </a:rPr>
              <a:t>The lowest number of user ratings was in column 0.5</a:t>
            </a:r>
          </a:p>
          <a:p>
            <a:endParaRPr lang="en-KE" dirty="0">
              <a:latin typeface="Franklin Gothic Medium" panose="020B0603020102020204" pitchFamily="34" charset="0"/>
            </a:endParaRPr>
          </a:p>
        </p:txBody>
      </p:sp>
      <p:pic>
        <p:nvPicPr>
          <p:cNvPr id="14" name="Picture 13">
            <a:extLst>
              <a:ext uri="{FF2B5EF4-FFF2-40B4-BE49-F238E27FC236}">
                <a16:creationId xmlns:a16="http://schemas.microsoft.com/office/drawing/2014/main" id="{C9D83331-6A02-4572-AB51-8429C206913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80264" y="1588102"/>
            <a:ext cx="11745490" cy="7223286"/>
          </a:xfrm>
          <a:prstGeom prst="rect">
            <a:avLst/>
          </a:prstGeom>
        </p:spPr>
      </p:pic>
    </p:spTree>
    <p:extLst>
      <p:ext uri="{BB962C8B-B14F-4D97-AF65-F5344CB8AC3E}">
        <p14:creationId xmlns:p14="http://schemas.microsoft.com/office/powerpoint/2010/main" val="292043649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936</TotalTime>
  <Words>888</Words>
  <Application>Microsoft Office PowerPoint</Application>
  <PresentationFormat>Custom</PresentationFormat>
  <Paragraphs>78</Paragraphs>
  <Slides>19</Slides>
  <Notes>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19</vt:i4>
      </vt:variant>
    </vt:vector>
  </HeadingPairs>
  <TitlesOfParts>
    <vt:vector size="31" baseType="lpstr">
      <vt:lpstr>Times New Roman</vt:lpstr>
      <vt:lpstr>Arial</vt:lpstr>
      <vt:lpstr>Tahoma</vt:lpstr>
      <vt:lpstr>Wingdings</vt:lpstr>
      <vt:lpstr>Verdana</vt:lpstr>
      <vt:lpstr>Agrandir Ultra-Bold</vt:lpstr>
      <vt:lpstr>Kollektif Bold</vt:lpstr>
      <vt:lpstr>Calibri</vt:lpstr>
      <vt:lpstr>Kollektif</vt:lpstr>
      <vt:lpstr>Franklin Gothic Medium</vt:lpstr>
      <vt:lpstr>Franklin Gothic Demi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Copy of Beige and Orange Illustrative Movie Background Theme Presentation</dc:title>
  <dc:creator>immanuel</dc:creator>
  <cp:lastModifiedBy>Lenovo</cp:lastModifiedBy>
  <cp:revision>25</cp:revision>
  <dcterms:created xsi:type="dcterms:W3CDTF">2006-08-16T00:00:00Z</dcterms:created>
  <dcterms:modified xsi:type="dcterms:W3CDTF">2023-08-29T20:40:53Z</dcterms:modified>
  <dc:identifier>DAFsS7e0CgM</dc:identifier>
</cp:coreProperties>
</file>